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324" r:id="rId3"/>
    <p:sldId id="296" r:id="rId4"/>
    <p:sldId id="307" r:id="rId5"/>
    <p:sldId id="328" r:id="rId6"/>
    <p:sldId id="329" r:id="rId7"/>
    <p:sldId id="330" r:id="rId8"/>
    <p:sldId id="331" r:id="rId9"/>
    <p:sldId id="336" r:id="rId10"/>
    <p:sldId id="338" r:id="rId11"/>
    <p:sldId id="332" r:id="rId12"/>
    <p:sldId id="337" r:id="rId13"/>
    <p:sldId id="333" r:id="rId14"/>
    <p:sldId id="335" r:id="rId15"/>
    <p:sldId id="308" r:id="rId16"/>
    <p:sldId id="257" r:id="rId17"/>
    <p:sldId id="262" r:id="rId18"/>
    <p:sldId id="263" r:id="rId19"/>
    <p:sldId id="264" r:id="rId20"/>
    <p:sldId id="265" r:id="rId21"/>
    <p:sldId id="345" r:id="rId22"/>
    <p:sldId id="346" r:id="rId23"/>
    <p:sldId id="266" r:id="rId24"/>
    <p:sldId id="267" r:id="rId25"/>
    <p:sldId id="309" r:id="rId26"/>
    <p:sldId id="268" r:id="rId27"/>
    <p:sldId id="321" r:id="rId28"/>
    <p:sldId id="270" r:id="rId29"/>
    <p:sldId id="350" r:id="rId30"/>
    <p:sldId id="351" r:id="rId31"/>
    <p:sldId id="353" r:id="rId32"/>
    <p:sldId id="359" r:id="rId33"/>
    <p:sldId id="354" r:id="rId34"/>
    <p:sldId id="360" r:id="rId35"/>
    <p:sldId id="271" r:id="rId36"/>
    <p:sldId id="272" r:id="rId37"/>
    <p:sldId id="273" r:id="rId38"/>
    <p:sldId id="276" r:id="rId39"/>
    <p:sldId id="325" r:id="rId40"/>
    <p:sldId id="278" r:id="rId41"/>
    <p:sldId id="279" r:id="rId42"/>
    <p:sldId id="280" r:id="rId43"/>
    <p:sldId id="395" r:id="rId44"/>
    <p:sldId id="415" r:id="rId45"/>
    <p:sldId id="368" r:id="rId46"/>
    <p:sldId id="370" r:id="rId47"/>
    <p:sldId id="372" r:id="rId48"/>
    <p:sldId id="374" r:id="rId49"/>
    <p:sldId id="376" r:id="rId50"/>
    <p:sldId id="378" r:id="rId51"/>
    <p:sldId id="380" r:id="rId52"/>
    <p:sldId id="382" r:id="rId53"/>
    <p:sldId id="399" r:id="rId54"/>
    <p:sldId id="397" r:id="rId55"/>
    <p:sldId id="383" r:id="rId56"/>
    <p:sldId id="417" r:id="rId57"/>
    <p:sldId id="406" r:id="rId58"/>
    <p:sldId id="403" r:id="rId59"/>
    <p:sldId id="405" r:id="rId60"/>
    <p:sldId id="407" r:id="rId61"/>
    <p:sldId id="384" r:id="rId62"/>
    <p:sldId id="386" r:id="rId63"/>
    <p:sldId id="388" r:id="rId64"/>
    <p:sldId id="392" r:id="rId65"/>
    <p:sldId id="408" r:id="rId66"/>
    <p:sldId id="409"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60"/>
  </p:normalViewPr>
  <p:slideViewPr>
    <p:cSldViewPr>
      <p:cViewPr varScale="1">
        <p:scale>
          <a:sx n="97" d="100"/>
          <a:sy n="97" d="100"/>
        </p:scale>
        <p:origin x="7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EC656-7177-44FF-8868-040FCF766BBE}" type="datetimeFigureOut">
              <a:rPr lang="el-GR" smtClean="0"/>
              <a:pPr/>
              <a:t>2/3/2022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E8FBE-36F0-406D-9E09-1DBE93BD84D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9DE8FBE-36F0-406D-9E09-1DBE93BD84D6}"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9DE8FBE-36F0-406D-9E09-1DBE93BD84D6}" type="slidenum">
              <a:rPr lang="el-GR" smtClean="0"/>
              <a:pPr/>
              <a:t>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9DE8FBE-36F0-406D-9E09-1DBE93BD84D6}" type="slidenum">
              <a:rPr lang="el-GR" smtClean="0"/>
              <a:pPr/>
              <a:t>27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2/3/2022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2/3/2022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2/3/2022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2/3/2022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doi.org/10.1017/S0142716400006780" TargetMode="External"/><Relationship Id="rId2" Type="http://schemas.openxmlformats.org/officeDocument/2006/relationships/hyperlink" Target="https://doi.org/10.1017/S1366728999000139"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oi.org/10.1017/S0142716400010833" TargetMode="External"/><Relationship Id="rId2" Type="http://schemas.openxmlformats.org/officeDocument/2006/relationships/hyperlink" Target="https://doi.org/10.1037/h0093840" TargetMode="External"/><Relationship Id="rId1" Type="http://schemas.openxmlformats.org/officeDocument/2006/relationships/slideLayout" Target="../slideLayouts/slideLayout6.xml"/><Relationship Id="rId4" Type="http://schemas.openxmlformats.org/officeDocument/2006/relationships/hyperlink" Target="tel:2345-235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ctrTitle"/>
          </p:nvPr>
        </p:nvSpPr>
        <p:spPr/>
        <p:txBody>
          <a:bodyPr>
            <a:noAutofit/>
          </a:bodyPr>
          <a:lstStyle/>
          <a:p>
            <a:r>
              <a:rPr lang="el-GR" sz="4000" dirty="0" smtClean="0"/>
              <a:t/>
            </a:r>
            <a:br>
              <a:rPr lang="el-GR" sz="4000" dirty="0" smtClean="0"/>
            </a:br>
            <a:r>
              <a:rPr lang="el-GR" sz="4000" dirty="0" smtClean="0"/>
              <a:t/>
            </a:r>
            <a:br>
              <a:rPr lang="el-GR" sz="4000" dirty="0" smtClean="0"/>
            </a:br>
            <a:r>
              <a:rPr lang="el-GR" sz="4000" dirty="0" smtClean="0"/>
              <a:t/>
            </a:r>
            <a:br>
              <a:rPr lang="el-GR" sz="4000" dirty="0" smtClean="0"/>
            </a:br>
            <a:r>
              <a:rPr lang="el-GR" sz="2400" b="1" dirty="0" smtClean="0"/>
              <a:t>Νεοελληνική Διαλεκτολογία </a:t>
            </a:r>
            <a:br>
              <a:rPr lang="el-GR" sz="2400" b="1" dirty="0" smtClean="0"/>
            </a:br>
            <a:r>
              <a:rPr lang="el-GR" sz="2400" dirty="0" smtClean="0"/>
              <a:t>με έμφαση στη μελέτη και πιλοτική διδασκαλία </a:t>
            </a:r>
            <a:br>
              <a:rPr lang="el-GR" sz="2400" dirty="0" smtClean="0"/>
            </a:br>
            <a:r>
              <a:rPr lang="el-GR" sz="2400" dirty="0" smtClean="0"/>
              <a:t> των ΝΕ θρακιώτικων ιδιωμάτων </a:t>
            </a:r>
            <a:r>
              <a:rPr lang="en-US" sz="2400" dirty="0" smtClean="0"/>
              <a:t/>
            </a:r>
            <a:br>
              <a:rPr lang="en-US" sz="2400" dirty="0" smtClean="0"/>
            </a:br>
            <a:r>
              <a:rPr lang="el-GR" sz="2400" dirty="0" smtClean="0"/>
              <a:t/>
            </a:r>
            <a:br>
              <a:rPr lang="el-GR" sz="2400" dirty="0" smtClean="0"/>
            </a:br>
            <a:r>
              <a:rPr lang="el-GR" sz="4000" dirty="0" smtClean="0"/>
              <a:t/>
            </a:r>
            <a:br>
              <a:rPr lang="el-GR" sz="4000" dirty="0" smtClean="0"/>
            </a:br>
            <a:endParaRPr lang="el-GR" sz="4000" dirty="0"/>
          </a:p>
        </p:txBody>
      </p:sp>
      <p:sp>
        <p:nvSpPr>
          <p:cNvPr id="3" name="2 - Υπότιτλος"/>
          <p:cNvSpPr>
            <a:spLocks noGrp="1"/>
          </p:cNvSpPr>
          <p:nvPr>
            <p:ph type="subTitle" idx="1"/>
          </p:nvPr>
        </p:nvSpPr>
        <p:spPr/>
        <p:txBody>
          <a:bodyPr>
            <a:normAutofit fontScale="47500" lnSpcReduction="20000"/>
          </a:bodyPr>
          <a:lstStyle/>
          <a:p>
            <a:endParaRPr lang="el-GR" sz="4000" dirty="0" smtClean="0">
              <a:solidFill>
                <a:srgbClr val="FF0000"/>
              </a:solidFill>
            </a:endParaRPr>
          </a:p>
          <a:p>
            <a:r>
              <a:rPr lang="el-GR" sz="5100" dirty="0" err="1" smtClean="0">
                <a:solidFill>
                  <a:srgbClr val="FF0000"/>
                </a:solidFill>
              </a:rPr>
              <a:t>Χωρατεύουμι</a:t>
            </a:r>
            <a:r>
              <a:rPr lang="el-GR" sz="5100" dirty="0" smtClean="0">
                <a:solidFill>
                  <a:srgbClr val="FF0000"/>
                </a:solidFill>
              </a:rPr>
              <a:t> </a:t>
            </a:r>
            <a:r>
              <a:rPr lang="el-GR" sz="5100" dirty="0" err="1">
                <a:solidFill>
                  <a:srgbClr val="FF0000"/>
                </a:solidFill>
              </a:rPr>
              <a:t>Σ</a:t>
            </a:r>
            <a:r>
              <a:rPr lang="el-GR" sz="5100" dirty="0" err="1" smtClean="0">
                <a:solidFill>
                  <a:srgbClr val="FF0000"/>
                </a:solidFill>
              </a:rPr>
              <a:t>ουφλιώτκα</a:t>
            </a:r>
            <a:r>
              <a:rPr lang="el-GR" sz="5100" dirty="0" smtClean="0">
                <a:solidFill>
                  <a:srgbClr val="FF0000"/>
                </a:solidFill>
              </a:rPr>
              <a:t>!</a:t>
            </a:r>
          </a:p>
          <a:p>
            <a:r>
              <a:rPr lang="el-GR" sz="5100" dirty="0" err="1" smtClean="0">
                <a:solidFill>
                  <a:srgbClr val="FF0000"/>
                </a:solidFill>
              </a:rPr>
              <a:t>Κρένουμι</a:t>
            </a:r>
            <a:r>
              <a:rPr lang="el-GR" sz="5100" dirty="0" smtClean="0">
                <a:solidFill>
                  <a:srgbClr val="FF0000"/>
                </a:solidFill>
              </a:rPr>
              <a:t> </a:t>
            </a:r>
            <a:r>
              <a:rPr lang="el-GR" sz="5100" dirty="0" err="1" smtClean="0">
                <a:solidFill>
                  <a:srgbClr val="FF0000"/>
                </a:solidFill>
              </a:rPr>
              <a:t>Ξλαγανιώτκα</a:t>
            </a:r>
            <a:r>
              <a:rPr lang="el-GR" sz="5100" dirty="0" smtClean="0">
                <a:solidFill>
                  <a:srgbClr val="FF0000"/>
                </a:solidFill>
              </a:rPr>
              <a:t>!</a:t>
            </a:r>
          </a:p>
          <a:p>
            <a:r>
              <a:rPr lang="en-US" sz="4000" dirty="0" smtClean="0">
                <a:solidFill>
                  <a:srgbClr val="FF0000"/>
                </a:solidFill>
              </a:rPr>
              <a:t/>
            </a:r>
            <a:br>
              <a:rPr lang="en-US" sz="4000" dirty="0" smtClean="0">
                <a:solidFill>
                  <a:srgbClr val="FF0000"/>
                </a:solidFill>
              </a:rPr>
            </a:br>
            <a:endParaRPr lang="el-GR" sz="4000" dirty="0">
              <a:solidFill>
                <a:srgbClr val="FF0000"/>
              </a:solidFill>
            </a:endParaRPr>
          </a:p>
        </p:txBody>
      </p:sp>
      <p:pic>
        <p:nvPicPr>
          <p:cNvPr id="1026" name="Picture 2" descr="C:\Users\ΚΑΜΠΑΚΗ\Desktop\ΠΕΝΗ ΟΜΙΛΙΕΣ ΒΙΒΛΙΟΠΑΡΟΥΣΙΑΣΕΙΣ\ΣΥΝΈΔΡΙΟ ΘΡΑΚΩΝ\θρακεσ φωτο\E963AB4B-0B27-42D7-B000-5EE7D6795381.jpeg"/>
          <p:cNvPicPr>
            <a:picLocks noChangeAspect="1" noChangeArrowheads="1"/>
          </p:cNvPicPr>
          <p:nvPr/>
        </p:nvPicPr>
        <p:blipFill>
          <a:blip r:embed="rId3"/>
          <a:srcRect t="26457" r="52157"/>
          <a:stretch>
            <a:fillRect/>
          </a:stretch>
        </p:blipFill>
        <p:spPr bwMode="auto">
          <a:xfrm>
            <a:off x="785786" y="285728"/>
            <a:ext cx="2308728" cy="172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στόχος (3)</a:t>
            </a:r>
            <a:endParaRPr lang="el-GR" sz="3200" dirty="0"/>
          </a:p>
        </p:txBody>
      </p:sp>
      <p:sp>
        <p:nvSpPr>
          <p:cNvPr id="3" name="2 - Θέση περιεχομένου"/>
          <p:cNvSpPr>
            <a:spLocks noGrp="1"/>
          </p:cNvSpPr>
          <p:nvPr>
            <p:ph idx="1"/>
          </p:nvPr>
        </p:nvSpPr>
        <p:spPr/>
        <p:txBody>
          <a:bodyPr>
            <a:normAutofit lnSpcReduction="10000"/>
          </a:bodyPr>
          <a:lstStyle/>
          <a:p>
            <a:r>
              <a:rPr lang="el-GR" dirty="0" smtClean="0"/>
              <a:t>Η μελέτη των ποικιλιών   του </a:t>
            </a:r>
            <a:r>
              <a:rPr lang="el-GR" dirty="0" err="1" smtClean="0"/>
              <a:t>Σουφλίου</a:t>
            </a:r>
            <a:r>
              <a:rPr lang="el-GR" dirty="0" smtClean="0"/>
              <a:t> και της </a:t>
            </a:r>
            <a:r>
              <a:rPr lang="el-GR" dirty="0" err="1" smtClean="0"/>
              <a:t>Ξυλαγανής</a:t>
            </a:r>
            <a:r>
              <a:rPr lang="el-GR" dirty="0" smtClean="0"/>
              <a:t> –προς το παρόν, με τη βοήθεια φυσικών  ομιλητών και  μέσα από μια διαδικασία διδασκαλίας δεύτερης/ξένης γλώσσας με έμφαση στην προφορά και την προσωδία της. </a:t>
            </a:r>
          </a:p>
          <a:p>
            <a:r>
              <a:rPr lang="el-GR" dirty="0" smtClean="0"/>
              <a:t>Η όλη διαδικασία γίνεται  με τη βοήθεια κειμένων για σύγχρονα θέματα, τραγούδια, παραδοσιακά </a:t>
            </a:r>
            <a:r>
              <a:rPr lang="el-GR" dirty="0" err="1" smtClean="0"/>
              <a:t>κτλ</a:t>
            </a:r>
            <a:endParaRPr lang="el-GR" dirty="0" smtClean="0"/>
          </a:p>
          <a:p>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785786" y="357166"/>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ΙΙ. Μαθησιακά αποτελέσματα </a:t>
            </a:r>
            <a:r>
              <a:rPr lang="el-GR" sz="2800" dirty="0" smtClean="0"/>
              <a:t>(α) </a:t>
            </a:r>
            <a:r>
              <a:rPr lang="el-GR" sz="2000" dirty="0" smtClean="0"/>
              <a:t/>
            </a:r>
            <a:br>
              <a:rPr lang="el-GR" sz="2000" dirty="0" smtClean="0"/>
            </a:br>
            <a:r>
              <a:rPr lang="el-GR" sz="2000" dirty="0" smtClean="0"/>
              <a:t/>
            </a:r>
            <a:br>
              <a:rPr lang="el-GR" sz="2000" dirty="0" smtClean="0"/>
            </a:br>
            <a:endParaRPr lang="el-GR" sz="2000" dirty="0"/>
          </a:p>
        </p:txBody>
      </p:sp>
      <p:sp>
        <p:nvSpPr>
          <p:cNvPr id="3" name="2 - Θέση περιεχομένου"/>
          <p:cNvSpPr>
            <a:spLocks noGrp="1"/>
          </p:cNvSpPr>
          <p:nvPr>
            <p:ph idx="1"/>
          </p:nvPr>
        </p:nvSpPr>
        <p:spPr/>
        <p:txBody>
          <a:bodyPr>
            <a:normAutofit fontScale="32500" lnSpcReduction="20000"/>
          </a:bodyPr>
          <a:lstStyle/>
          <a:p>
            <a:pPr algn="ctr">
              <a:buNone/>
            </a:pPr>
            <a:r>
              <a:rPr lang="el-GR" sz="9800" i="1" dirty="0" smtClean="0"/>
              <a:t>Μετά  την επιτυχή ολοκλήρωση του μαθήματος οι  φοιτητές/</a:t>
            </a:r>
            <a:r>
              <a:rPr lang="el-GR" sz="9800" i="1" dirty="0" err="1" smtClean="0"/>
              <a:t>τριες</a:t>
            </a:r>
            <a:endParaRPr lang="en-US" sz="9800" i="1" dirty="0" smtClean="0"/>
          </a:p>
          <a:p>
            <a:r>
              <a:rPr lang="el-GR" sz="9800" i="1" dirty="0" smtClean="0"/>
              <a:t>Θα γνωρίζουν κάποιες βασικές αρχές της διαλεκτολογίας στη σύγχρονη μορφή της </a:t>
            </a:r>
          </a:p>
          <a:p>
            <a:r>
              <a:rPr lang="el-GR" sz="9800" i="1" dirty="0" smtClean="0"/>
              <a:t>  Θα γνωρίζουν τα χαρακτηριστικά των διαλέκτων και των  ιδιωμάτων  ανά επίπεδο γλωσσικής ανάλυσης (φωνητική – φωνολογία, μορφολογία, σύνταξη, σημασιολογία</a:t>
            </a:r>
          </a:p>
        </p:txBody>
      </p:sp>
      <p:pic>
        <p:nvPicPr>
          <p:cNvPr id="4" name="3 - Εικόνα"/>
          <p:cNvPicPr/>
          <p:nvPr/>
        </p:nvPicPr>
        <p:blipFill>
          <a:blip r:embed="rId2"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pic>
        <p:nvPicPr>
          <p:cNvPr id="5" name="Picture 3" descr="C:\Users\ΚΑΜΠΑΚΗ\Desktop\ΣΥΝΈΔΡΙΟ ΘΡΑΚΩΝ\θρακεσ φωτο\73B506AE-41C1-4904-A517-B464521BD4F3.jpeg"/>
          <p:cNvPicPr>
            <a:picLocks noChangeAspect="1" noChangeArrowheads="1"/>
          </p:cNvPicPr>
          <p:nvPr/>
        </p:nvPicPr>
        <p:blipFill>
          <a:blip r:embed="rId3" cstate="print"/>
          <a:srcRect/>
          <a:stretch>
            <a:fillRect/>
          </a:stretch>
        </p:blipFill>
        <p:spPr bwMode="auto">
          <a:xfrm>
            <a:off x="785786" y="357166"/>
            <a:ext cx="751438" cy="90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229600" cy="1143000"/>
          </a:xfrm>
        </p:spPr>
        <p:txBody>
          <a:bodyPr/>
          <a:lstStyle/>
          <a:p>
            <a:r>
              <a:rPr lang="el-GR" sz="2800" dirty="0" smtClean="0"/>
              <a:t>ΙΙ. Μαθησιακά αποτελέσματα (β)</a:t>
            </a:r>
            <a:endParaRPr lang="el-GR" sz="2800" dirty="0"/>
          </a:p>
        </p:txBody>
      </p:sp>
      <p:sp>
        <p:nvSpPr>
          <p:cNvPr id="3" name="2 - Θέση περιεχομένου"/>
          <p:cNvSpPr>
            <a:spLocks noGrp="1"/>
          </p:cNvSpPr>
          <p:nvPr>
            <p:ph idx="1"/>
          </p:nvPr>
        </p:nvSpPr>
        <p:spPr/>
        <p:txBody>
          <a:bodyPr>
            <a:normAutofit/>
          </a:bodyPr>
          <a:lstStyle/>
          <a:p>
            <a:r>
              <a:rPr lang="el-GR" sz="3000" i="1" dirty="0" smtClean="0"/>
              <a:t>Θα μπορούν να εκτιμήσουν και να αντιληφθούν την όχι πάντα  προφανή σχέση μεταξύ των νεοελληνικών διαλέκτων</a:t>
            </a:r>
          </a:p>
          <a:p>
            <a:r>
              <a:rPr lang="el-GR" sz="3000" i="1" dirty="0" smtClean="0"/>
              <a:t>Σεβασμός στην </a:t>
            </a:r>
            <a:r>
              <a:rPr lang="el-GR" sz="3000" i="1" dirty="0" err="1" smtClean="0"/>
              <a:t>πολυπολιτισμικότητα</a:t>
            </a:r>
            <a:r>
              <a:rPr lang="el-GR" sz="3000" i="1" dirty="0" smtClean="0"/>
              <a:t> </a:t>
            </a:r>
          </a:p>
          <a:p>
            <a:r>
              <a:rPr lang="el-GR" sz="3000" i="1" dirty="0" smtClean="0"/>
              <a:t> Θα  έχουν εξοικειωθεί σε μια διεπιστημονική προσέγγιση και μέσα από τη χρήση των μαθηματικών μοντέλων </a:t>
            </a:r>
          </a:p>
          <a:p>
            <a:r>
              <a:rPr lang="el-GR" sz="3000" i="1" dirty="0" smtClean="0"/>
              <a:t>Θα μπορούν να κάνουν επιτόπια συλλογή δεδομένων </a:t>
            </a:r>
          </a:p>
          <a:p>
            <a:endParaRPr lang="el-GR" sz="3000" i="1" dirty="0" smtClean="0"/>
          </a:p>
          <a:p>
            <a:endParaRPr lang="el-GR" b="1" i="1" dirty="0" smtClean="0"/>
          </a:p>
          <a:p>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785786" y="357166"/>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ΙΙ. Μαθησιακά αποτελέσματα (γ)</a:t>
            </a:r>
          </a:p>
        </p:txBody>
      </p:sp>
      <p:sp>
        <p:nvSpPr>
          <p:cNvPr id="3" name="2 - Θέση περιεχομένου"/>
          <p:cNvSpPr>
            <a:spLocks noGrp="1"/>
          </p:cNvSpPr>
          <p:nvPr>
            <p:ph idx="1"/>
          </p:nvPr>
        </p:nvSpPr>
        <p:spPr/>
        <p:txBody>
          <a:bodyPr>
            <a:normAutofit fontScale="92500" lnSpcReduction="10000"/>
          </a:bodyPr>
          <a:lstStyle/>
          <a:p>
            <a:pPr>
              <a:buNone/>
            </a:pPr>
            <a:endParaRPr lang="el-GR" i="1" dirty="0" smtClean="0"/>
          </a:p>
          <a:p>
            <a:pPr>
              <a:buNone/>
            </a:pPr>
            <a:r>
              <a:rPr lang="el-GR" i="1" dirty="0" smtClean="0"/>
              <a:t>-αναζήτηση, ανάλυση και σύνθεση δεδομένων και πληροφοριών, με τη χρήση και των απαραίτητων τεχνολογιών </a:t>
            </a:r>
          </a:p>
          <a:p>
            <a:pPr>
              <a:buNone/>
            </a:pPr>
            <a:r>
              <a:rPr lang="el-GR" i="1" dirty="0" smtClean="0"/>
              <a:t>-ομαδική εργασία </a:t>
            </a:r>
          </a:p>
          <a:p>
            <a:pPr>
              <a:buNone/>
            </a:pPr>
            <a:r>
              <a:rPr lang="el-GR" i="1" dirty="0" smtClean="0"/>
              <a:t>-συνειδητοποίηση της ύπαρξης πολλών θρακιώτικων ποικιλιών  και</a:t>
            </a:r>
          </a:p>
          <a:p>
            <a:pPr>
              <a:buNone/>
            </a:pPr>
            <a:r>
              <a:rPr lang="el-GR" i="1" dirty="0" smtClean="0"/>
              <a:t>-εξοικείωση με μια μορφή όχι μόνο σε θεωρητικό αλλά και σε πρακτικό –επικοινωνιακό επίπεδο</a:t>
            </a:r>
          </a:p>
          <a:p>
            <a:pPr>
              <a:buNone/>
            </a:pPr>
            <a:endParaRPr lang="el-GR" dirty="0" smtClean="0"/>
          </a:p>
          <a:p>
            <a:pPr>
              <a:buNone/>
            </a:pPr>
            <a:endParaRPr lang="el-GR" dirty="0" smtClean="0"/>
          </a:p>
          <a:p>
            <a:pPr>
              <a:buNone/>
            </a:pPr>
            <a:endParaRPr lang="el-GR" dirty="0"/>
          </a:p>
        </p:txBody>
      </p:sp>
      <p:pic>
        <p:nvPicPr>
          <p:cNvPr id="4" name="3 - Εικόνα"/>
          <p:cNvPicPr/>
          <p:nvPr/>
        </p:nvPicPr>
        <p:blipFill>
          <a:blip r:embed="rId2"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pic>
        <p:nvPicPr>
          <p:cNvPr id="5" name="Picture 3" descr="C:\Users\ΚΑΜΠΑΚΗ\Desktop\ΣΥΝΈΔΡΙΟ ΘΡΑΚΩΝ\θρακεσ φωτο\73B506AE-41C1-4904-A517-B464521BD4F3.jpeg"/>
          <p:cNvPicPr>
            <a:picLocks noChangeAspect="1" noChangeArrowheads="1"/>
          </p:cNvPicPr>
          <p:nvPr/>
        </p:nvPicPr>
        <p:blipFill>
          <a:blip r:embed="rId3" cstate="print"/>
          <a:srcRect/>
          <a:stretch>
            <a:fillRect/>
          </a:stretch>
        </p:blipFill>
        <p:spPr bwMode="auto">
          <a:xfrm>
            <a:off x="785786" y="357166"/>
            <a:ext cx="751438" cy="900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dirty="0" smtClean="0"/>
              <a:t>III</a:t>
            </a:r>
            <a:r>
              <a:rPr lang="el-GR" sz="3600" dirty="0" smtClean="0"/>
              <a:t>. Αξιολόγηση φοιτητών </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i="1" dirty="0" smtClean="0"/>
              <a:t> </a:t>
            </a:r>
            <a:endParaRPr lang="el-GR" dirty="0" smtClean="0"/>
          </a:p>
          <a:p>
            <a:r>
              <a:rPr lang="el-GR" i="1" dirty="0" smtClean="0"/>
              <a:t>Εκπόνηση ομαδικής  ερευνητικής εργασίας </a:t>
            </a:r>
            <a:r>
              <a:rPr lang="en-US" i="1" dirty="0" smtClean="0"/>
              <a:t>in situ </a:t>
            </a:r>
            <a:r>
              <a:rPr lang="el-GR" i="1" dirty="0" smtClean="0"/>
              <a:t>(</a:t>
            </a:r>
            <a:r>
              <a:rPr lang="en-US" i="1" dirty="0" smtClean="0"/>
              <a:t>7</a:t>
            </a:r>
            <a:r>
              <a:rPr lang="el-GR" i="1" dirty="0" smtClean="0"/>
              <a:t>0%)</a:t>
            </a:r>
            <a:endParaRPr lang="el-GR" dirty="0" smtClean="0"/>
          </a:p>
          <a:p>
            <a:r>
              <a:rPr lang="el-GR" i="1" dirty="0" smtClean="0"/>
              <a:t>Παρουσίαση εργασίας σε </a:t>
            </a:r>
            <a:r>
              <a:rPr lang="el-GR" i="1" dirty="0" err="1" smtClean="0"/>
              <a:t>pp</a:t>
            </a:r>
            <a:r>
              <a:rPr lang="el-GR" i="1" dirty="0" smtClean="0"/>
              <a:t> (</a:t>
            </a:r>
            <a:r>
              <a:rPr lang="en-US" i="1" dirty="0" smtClean="0"/>
              <a:t>3</a:t>
            </a:r>
            <a:r>
              <a:rPr lang="el-GR" i="1" dirty="0" smtClean="0"/>
              <a:t>0%)</a:t>
            </a:r>
          </a:p>
          <a:p>
            <a:r>
              <a:rPr lang="el-GR" i="1" dirty="0" smtClean="0"/>
              <a:t>Ειδικά για τα χρόνια της πανδημίας , εφαρμόσαμε εναλλακτικούς τρόπους μια και δεν υπάρχει η δυνατότητα της </a:t>
            </a:r>
            <a:r>
              <a:rPr lang="en-US" i="1" dirty="0" smtClean="0"/>
              <a:t>in situ </a:t>
            </a:r>
            <a:r>
              <a:rPr lang="el-GR" i="1" dirty="0" smtClean="0"/>
              <a:t> συλλογής δεδομένων:</a:t>
            </a:r>
          </a:p>
          <a:p>
            <a:r>
              <a:rPr lang="el-GR" i="1" dirty="0" smtClean="0"/>
              <a:t>Πχ εξ αποστάσεως (μέσω </a:t>
            </a:r>
            <a:r>
              <a:rPr lang="el-GR" i="1" dirty="0" err="1" smtClean="0"/>
              <a:t>σκάιπ</a:t>
            </a:r>
            <a:r>
              <a:rPr lang="el-GR" i="1" dirty="0" smtClean="0"/>
              <a:t>) συνεντεύξεις. </a:t>
            </a:r>
            <a:endParaRPr lang="el-GR" dirty="0" smtClean="0"/>
          </a:p>
          <a:p>
            <a:endParaRPr lang="el-GR" dirty="0"/>
          </a:p>
        </p:txBody>
      </p:sp>
      <p:pic>
        <p:nvPicPr>
          <p:cNvPr id="4" name="3 - Εικόνα"/>
          <p:cNvPicPr/>
          <p:nvPr/>
        </p:nvPicPr>
        <p:blipFill>
          <a:blip r:embed="rId2"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pic>
        <p:nvPicPr>
          <p:cNvPr id="5" name="Picture 3" descr="C:\Users\ΚΑΜΠΑΚΗ\Desktop\ΣΥΝΈΔΡΙΟ ΘΡΑΚΩΝ\θρακεσ φωτο\73B506AE-41C1-4904-A517-B464521BD4F3.jpeg"/>
          <p:cNvPicPr>
            <a:picLocks noChangeAspect="1" noChangeArrowheads="1"/>
          </p:cNvPicPr>
          <p:nvPr/>
        </p:nvPicPr>
        <p:blipFill>
          <a:blip r:embed="rId3" cstate="print"/>
          <a:srcRect/>
          <a:stretch>
            <a:fillRect/>
          </a:stretch>
        </p:blipFill>
        <p:spPr bwMode="auto">
          <a:xfrm>
            <a:off x="785786" y="357166"/>
            <a:ext cx="751438" cy="900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endParaRPr lang="el-GR" b="1" dirty="0" smtClean="0">
              <a:solidFill>
                <a:srgbClr val="C00000"/>
              </a:solidFill>
            </a:endParaRPr>
          </a:p>
          <a:p>
            <a:pPr>
              <a:buNone/>
            </a:pPr>
            <a:endParaRPr lang="el-GR" b="1" dirty="0" smtClean="0">
              <a:solidFill>
                <a:srgbClr val="C00000"/>
              </a:solidFill>
            </a:endParaRPr>
          </a:p>
        </p:txBody>
      </p:sp>
      <p:pic>
        <p:nvPicPr>
          <p:cNvPr id="4" name="4 - Εικόνα"/>
          <p:cNvPicPr/>
          <p:nvPr/>
        </p:nvPicPr>
        <p:blipFill>
          <a:blip r:embed="rId2"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072330" y="3071810"/>
            <a:ext cx="1044000" cy="864000"/>
          </a:xfrm>
          <a:prstGeom prst="rect">
            <a:avLst/>
          </a:prstGeom>
        </p:spPr>
      </p:pic>
      <p:sp>
        <p:nvSpPr>
          <p:cNvPr id="5" name="4 - Ορθογώνιο"/>
          <p:cNvSpPr/>
          <p:nvPr/>
        </p:nvSpPr>
        <p:spPr>
          <a:xfrm>
            <a:off x="1714480" y="1857364"/>
            <a:ext cx="4572000" cy="2862322"/>
          </a:xfrm>
          <a:prstGeom prst="rect">
            <a:avLst/>
          </a:prstGeom>
        </p:spPr>
        <p:txBody>
          <a:bodyPr>
            <a:spAutoFit/>
          </a:bodyPr>
          <a:lstStyle/>
          <a:p>
            <a:pPr marL="514350" indent="-514350">
              <a:buNone/>
            </a:pPr>
            <a:r>
              <a:rPr lang="el-GR" sz="3600" b="1" dirty="0" smtClean="0">
                <a:solidFill>
                  <a:srgbClr val="FF0000"/>
                </a:solidFill>
              </a:rPr>
              <a:t>Β ΜΕΡΟΣ </a:t>
            </a:r>
          </a:p>
          <a:p>
            <a:pPr marL="514350" indent="-514350">
              <a:buNone/>
            </a:pPr>
            <a:r>
              <a:rPr lang="el-GR" sz="3600" b="1" dirty="0" smtClean="0">
                <a:solidFill>
                  <a:srgbClr val="FF0000"/>
                </a:solidFill>
              </a:rPr>
              <a:t>ΘΡΑΚΗ </a:t>
            </a:r>
          </a:p>
          <a:p>
            <a:pPr marL="514350" indent="-514350">
              <a:buNone/>
            </a:pPr>
            <a:endParaRPr lang="el-GR" sz="3600" b="1" dirty="0" smtClean="0">
              <a:solidFill>
                <a:srgbClr val="FF0000"/>
              </a:solidFill>
            </a:endParaRPr>
          </a:p>
          <a:p>
            <a:pPr marL="514350" indent="-514350"/>
            <a:r>
              <a:rPr lang="el-GR" sz="3600" b="1" dirty="0" smtClean="0">
                <a:solidFill>
                  <a:srgbClr val="C00000"/>
                </a:solidFill>
              </a:rPr>
              <a:t>Αρχαίοι Θράκες</a:t>
            </a:r>
          </a:p>
          <a:p>
            <a:pPr marL="514350" indent="-514350">
              <a:buNone/>
            </a:pPr>
            <a:endParaRPr lang="el-GR" sz="3600" b="1" dirty="0" smtClean="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Καταγωγή;</a:t>
            </a:r>
            <a:endParaRPr lang="el-GR" dirty="0"/>
          </a:p>
        </p:txBody>
      </p:sp>
      <p:sp>
        <p:nvSpPr>
          <p:cNvPr id="3" name="2 - Θέση περιεχομένου"/>
          <p:cNvSpPr>
            <a:spLocks noGrp="1"/>
          </p:cNvSpPr>
          <p:nvPr>
            <p:ph idx="1"/>
          </p:nvPr>
        </p:nvSpPr>
        <p:spPr/>
        <p:txBody>
          <a:bodyPr/>
          <a:lstStyle/>
          <a:p>
            <a:pPr>
              <a:buNone/>
            </a:pPr>
            <a:r>
              <a:rPr lang="en-US" dirty="0" smtClean="0"/>
              <a:t>	</a:t>
            </a:r>
            <a:r>
              <a:rPr lang="el-GR" sz="4000" dirty="0" smtClean="0"/>
              <a:t>Σύμφωνα με μια αντίληψη, οι αρχαίοι Θράκες ήταν αρχαία ινδοευρωπαϊκή φυλή, συγγενική προς τους Έλληνες και τους Ιλλυριούς, όχι όμως ταυτόσημη μ’ αυτούς (βλ. Κυριακίδης 1960: 9-10· </a:t>
            </a:r>
            <a:r>
              <a:rPr lang="el-GR" sz="4000" dirty="0" err="1" smtClean="0"/>
              <a:t>Σοϊλεντάκης</a:t>
            </a:r>
            <a:r>
              <a:rPr lang="el-GR" sz="4000" dirty="0" smtClean="0"/>
              <a:t> 1996: 16-17).</a:t>
            </a:r>
          </a:p>
          <a:p>
            <a:pPr>
              <a:buNone/>
            </a:pPr>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1000105"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Γλώσσα;</a:t>
            </a:r>
            <a:endParaRPr lang="el-GR" dirty="0"/>
          </a:p>
        </p:txBody>
      </p:sp>
      <p:sp>
        <p:nvSpPr>
          <p:cNvPr id="3" name="2 - Θέση περιεχομένου"/>
          <p:cNvSpPr>
            <a:spLocks noGrp="1"/>
          </p:cNvSpPr>
          <p:nvPr>
            <p:ph idx="1"/>
          </p:nvPr>
        </p:nvSpPr>
        <p:spPr/>
        <p:txBody>
          <a:bodyPr>
            <a:normAutofit fontScale="92500"/>
          </a:bodyPr>
          <a:lstStyle/>
          <a:p>
            <a:r>
              <a:rPr lang="el-GR" sz="3600" dirty="0" smtClean="0"/>
              <a:t>Η  σχεδόν πλήρης έλλειψη των γραπτών μνημείων της γλώσσας των αρχαίων Θρακών, εκτός από μερικές επιγραφές, λέξεις που αναφέρονται ως ‘θρακικές’ από αρχαίους συγγραφείς και, τέλος, ορισμένα τοπωνύμια και ονόματα προσώπων, φυλών και θεοτήτων</a:t>
            </a:r>
            <a:r>
              <a:rPr lang="el-GR" sz="3600" dirty="0"/>
              <a:t> </a:t>
            </a:r>
            <a:r>
              <a:rPr lang="el-GR" sz="3600" dirty="0" smtClean="0"/>
              <a:t>δεν επαρκούν για μια επιστημονικά τεκμηριωμένη απάντηση.</a:t>
            </a:r>
          </a:p>
          <a:p>
            <a:endParaRPr lang="el-GR" dirty="0"/>
          </a:p>
        </p:txBody>
      </p:sp>
      <p:pic>
        <p:nvPicPr>
          <p:cNvPr id="5"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1000100" y="357166"/>
            <a:ext cx="751438" cy="900000"/>
          </a:xfrm>
          <a:prstGeom prst="rect">
            <a:avLst/>
          </a:prstGeom>
          <a:noFill/>
        </p:spPr>
      </p:pic>
      <p:pic>
        <p:nvPicPr>
          <p:cNvPr id="6"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Στράβων</a:t>
            </a:r>
            <a:endParaRPr lang="el-GR" dirty="0"/>
          </a:p>
        </p:txBody>
      </p:sp>
      <p:sp>
        <p:nvSpPr>
          <p:cNvPr id="3" name="2 - Θέση περιεχομένου"/>
          <p:cNvSpPr>
            <a:spLocks noGrp="1"/>
          </p:cNvSpPr>
          <p:nvPr>
            <p:ph idx="1"/>
          </p:nvPr>
        </p:nvSpPr>
        <p:spPr/>
        <p:txBody>
          <a:bodyPr>
            <a:normAutofit/>
          </a:bodyPr>
          <a:lstStyle/>
          <a:p>
            <a:pPr>
              <a:buNone/>
            </a:pPr>
            <a:r>
              <a:rPr lang="el-GR" sz="3600" dirty="0" smtClean="0"/>
              <a:t>	είναι ένας από τους πρώτους που αποπειράθηκε να κάνει συγκριτική μελέτη της γλώσσας των Θρακών με βάση το ονομαστικό υλικό, στην προσπάθειά του να αποδείξει τη γλωσσική συγγένεια Θρακών και Τρώων</a:t>
            </a:r>
          </a:p>
          <a:p>
            <a:endParaRPr lang="el-GR" sz="3600" dirty="0"/>
          </a:p>
        </p:txBody>
      </p:sp>
      <p:pic>
        <p:nvPicPr>
          <p:cNvPr id="5"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1000105" y="214290"/>
            <a:ext cx="751438" cy="900000"/>
          </a:xfrm>
          <a:prstGeom prst="rect">
            <a:avLst/>
          </a:prstGeom>
          <a:noFill/>
        </p:spPr>
      </p:pic>
      <p:pic>
        <p:nvPicPr>
          <p:cNvPr id="6"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a:t>
            </a:r>
            <a:r>
              <a:rPr lang="el-GR" dirty="0"/>
              <a:t> </a:t>
            </a:r>
            <a:r>
              <a:rPr lang="el-GR" dirty="0" smtClean="0"/>
              <a:t> «</a:t>
            </a:r>
            <a:r>
              <a:rPr lang="el-GR" sz="3400" dirty="0" err="1" smtClean="0"/>
              <a:t>Πολλαὶ</a:t>
            </a:r>
            <a:r>
              <a:rPr lang="el-GR" sz="3400" dirty="0" smtClean="0"/>
              <a:t> δ’ </a:t>
            </a:r>
            <a:r>
              <a:rPr lang="el-GR" sz="3400" dirty="0" err="1" smtClean="0"/>
              <a:t>ὁμωνυμίαι</a:t>
            </a:r>
            <a:r>
              <a:rPr lang="el-GR" sz="3400" dirty="0" smtClean="0"/>
              <a:t> </a:t>
            </a:r>
            <a:r>
              <a:rPr lang="el-GR" sz="3400" dirty="0" err="1" smtClean="0"/>
              <a:t>Θραξὶ</a:t>
            </a:r>
            <a:r>
              <a:rPr lang="el-GR" sz="3400" dirty="0" smtClean="0"/>
              <a:t> </a:t>
            </a:r>
            <a:r>
              <a:rPr lang="el-GR" sz="3400" dirty="0" err="1" smtClean="0"/>
              <a:t>καὶ</a:t>
            </a:r>
            <a:r>
              <a:rPr lang="el-GR" sz="3400" dirty="0" smtClean="0"/>
              <a:t> </a:t>
            </a:r>
            <a:r>
              <a:rPr lang="el-GR" sz="3400" dirty="0" err="1" smtClean="0"/>
              <a:t>Τρωσίν</a:t>
            </a:r>
            <a:r>
              <a:rPr lang="el-GR" sz="3400" dirty="0" smtClean="0"/>
              <a:t>, </a:t>
            </a:r>
            <a:r>
              <a:rPr lang="el-GR" sz="3400" dirty="0" err="1" smtClean="0"/>
              <a:t>οῖον</a:t>
            </a:r>
            <a:r>
              <a:rPr lang="el-GR" sz="3400" dirty="0" smtClean="0"/>
              <a:t> </a:t>
            </a:r>
            <a:r>
              <a:rPr lang="el-GR" sz="3400" dirty="0" err="1" smtClean="0"/>
              <a:t>Σκαιοὶ</a:t>
            </a:r>
            <a:r>
              <a:rPr lang="el-GR" sz="3400" dirty="0" smtClean="0"/>
              <a:t> Θράκες </a:t>
            </a:r>
            <a:r>
              <a:rPr lang="el-GR" sz="3400" dirty="0" err="1" smtClean="0"/>
              <a:t>τινὲς</a:t>
            </a:r>
            <a:r>
              <a:rPr lang="el-GR" sz="3400" dirty="0" smtClean="0"/>
              <a:t> </a:t>
            </a:r>
            <a:r>
              <a:rPr lang="el-GR" sz="3400" dirty="0" err="1" smtClean="0"/>
              <a:t>καὶ</a:t>
            </a:r>
            <a:r>
              <a:rPr lang="el-GR" sz="3400" dirty="0" smtClean="0"/>
              <a:t> </a:t>
            </a:r>
            <a:r>
              <a:rPr lang="el-GR" sz="3400" dirty="0" err="1" smtClean="0"/>
              <a:t>Σκαιὸς</a:t>
            </a:r>
            <a:r>
              <a:rPr lang="el-GR" sz="3400" dirty="0" smtClean="0"/>
              <a:t> </a:t>
            </a:r>
            <a:r>
              <a:rPr lang="el-GR" sz="3400" dirty="0" err="1" smtClean="0"/>
              <a:t>ποταμὸς</a:t>
            </a:r>
            <a:r>
              <a:rPr lang="el-GR" sz="3400" dirty="0" smtClean="0"/>
              <a:t> </a:t>
            </a:r>
            <a:r>
              <a:rPr lang="el-GR" sz="3400" dirty="0" err="1" smtClean="0"/>
              <a:t>καὶ</a:t>
            </a:r>
            <a:r>
              <a:rPr lang="el-GR" sz="3400" dirty="0" smtClean="0"/>
              <a:t> </a:t>
            </a:r>
            <a:r>
              <a:rPr lang="el-GR" sz="3400" dirty="0" err="1" smtClean="0"/>
              <a:t>Σκαιὸν</a:t>
            </a:r>
            <a:r>
              <a:rPr lang="el-GR" sz="3400" dirty="0" smtClean="0"/>
              <a:t> </a:t>
            </a:r>
            <a:r>
              <a:rPr lang="el-GR" sz="3400" dirty="0" err="1" smtClean="0"/>
              <a:t>τεῖχος</a:t>
            </a:r>
            <a:r>
              <a:rPr lang="el-GR" sz="3400" dirty="0" smtClean="0"/>
              <a:t> </a:t>
            </a:r>
            <a:r>
              <a:rPr lang="el-GR" sz="3400" dirty="0" err="1" smtClean="0"/>
              <a:t>καὶ</a:t>
            </a:r>
            <a:r>
              <a:rPr lang="el-GR" sz="3400" dirty="0" smtClean="0"/>
              <a:t> </a:t>
            </a:r>
            <a:r>
              <a:rPr lang="el-GR" sz="3400" dirty="0" err="1" smtClean="0"/>
              <a:t>ἐν</a:t>
            </a:r>
            <a:r>
              <a:rPr lang="el-GR" sz="3400" dirty="0" smtClean="0"/>
              <a:t> </a:t>
            </a:r>
            <a:r>
              <a:rPr lang="el-GR" sz="3400" dirty="0" err="1" smtClean="0"/>
              <a:t>Τροίᾳ</a:t>
            </a:r>
            <a:r>
              <a:rPr lang="el-GR" sz="3400" dirty="0" smtClean="0"/>
              <a:t> </a:t>
            </a:r>
            <a:r>
              <a:rPr lang="el-GR" sz="3400" dirty="0" err="1" smtClean="0"/>
              <a:t>Σκαιαὶ</a:t>
            </a:r>
            <a:r>
              <a:rPr lang="el-GR" sz="3400" dirty="0" smtClean="0"/>
              <a:t> πύλαι. </a:t>
            </a:r>
            <a:r>
              <a:rPr lang="el-GR" sz="3400" dirty="0" err="1" smtClean="0"/>
              <a:t>Ξάνθιοι</a:t>
            </a:r>
            <a:r>
              <a:rPr lang="el-GR" sz="3400" dirty="0" smtClean="0"/>
              <a:t> Θράκες, Ξάνθος ποταμός, </a:t>
            </a:r>
            <a:r>
              <a:rPr lang="el-GR" sz="3400" dirty="0" err="1" smtClean="0"/>
              <a:t>ἐν</a:t>
            </a:r>
            <a:r>
              <a:rPr lang="el-GR" sz="3400" dirty="0" smtClean="0"/>
              <a:t> </a:t>
            </a:r>
            <a:r>
              <a:rPr lang="el-GR" sz="3400" dirty="0" err="1" smtClean="0"/>
              <a:t>Τροίᾳ</a:t>
            </a:r>
            <a:r>
              <a:rPr lang="el-GR" sz="3400" dirty="0" smtClean="0"/>
              <a:t>. </a:t>
            </a:r>
            <a:r>
              <a:rPr lang="el-GR" sz="3400" dirty="0" err="1" smtClean="0"/>
              <a:t>Ἄρισβος</a:t>
            </a:r>
            <a:r>
              <a:rPr lang="el-GR" sz="3400" dirty="0" smtClean="0"/>
              <a:t> ὁ </a:t>
            </a:r>
            <a:r>
              <a:rPr lang="el-GR" sz="3400" dirty="0" err="1" smtClean="0"/>
              <a:t>ἐμβάλλων</a:t>
            </a:r>
            <a:r>
              <a:rPr lang="el-GR" sz="3400" dirty="0" smtClean="0"/>
              <a:t> </a:t>
            </a:r>
            <a:r>
              <a:rPr lang="el-GR" sz="3400" dirty="0" err="1" smtClean="0"/>
              <a:t>εἰς</a:t>
            </a:r>
            <a:r>
              <a:rPr lang="el-GR" sz="3400" dirty="0" smtClean="0"/>
              <a:t> </a:t>
            </a:r>
            <a:r>
              <a:rPr lang="el-GR" sz="3400" dirty="0" err="1" smtClean="0"/>
              <a:t>τὸν</a:t>
            </a:r>
            <a:r>
              <a:rPr lang="el-GR" sz="3400" dirty="0" smtClean="0"/>
              <a:t> </a:t>
            </a:r>
            <a:r>
              <a:rPr lang="el-GR" sz="3400" dirty="0" err="1" smtClean="0"/>
              <a:t>Ἔβρον</a:t>
            </a:r>
            <a:r>
              <a:rPr lang="el-GR" sz="3400" dirty="0" smtClean="0"/>
              <a:t>, </a:t>
            </a:r>
            <a:r>
              <a:rPr lang="el-GR" sz="3400" dirty="0" err="1" smtClean="0"/>
              <a:t>Ἀρίσβη</a:t>
            </a:r>
            <a:r>
              <a:rPr lang="el-GR" sz="3400" dirty="0" smtClean="0"/>
              <a:t> </a:t>
            </a:r>
            <a:r>
              <a:rPr lang="el-GR" sz="3400" dirty="0" err="1" smtClean="0"/>
              <a:t>ἐν</a:t>
            </a:r>
            <a:r>
              <a:rPr lang="el-GR" sz="3400" dirty="0" smtClean="0"/>
              <a:t> </a:t>
            </a:r>
            <a:r>
              <a:rPr lang="el-GR" sz="3400" dirty="0" err="1" smtClean="0"/>
              <a:t>Τροίᾳ</a:t>
            </a:r>
            <a:r>
              <a:rPr lang="el-GR" sz="3400" dirty="0" smtClean="0"/>
              <a:t>. </a:t>
            </a:r>
            <a:r>
              <a:rPr lang="el-GR" sz="3400" dirty="0" err="1" smtClean="0"/>
              <a:t>Ρῆσος</a:t>
            </a:r>
            <a:r>
              <a:rPr lang="el-GR" sz="3400" dirty="0" smtClean="0"/>
              <a:t> </a:t>
            </a:r>
            <a:r>
              <a:rPr lang="el-GR" sz="3400" dirty="0" err="1" smtClean="0"/>
              <a:t>ποταμὸς</a:t>
            </a:r>
            <a:r>
              <a:rPr lang="el-GR" sz="3400" dirty="0" smtClean="0"/>
              <a:t> </a:t>
            </a:r>
            <a:r>
              <a:rPr lang="el-GR" sz="3400" dirty="0" err="1" smtClean="0"/>
              <a:t>ἐν</a:t>
            </a:r>
            <a:r>
              <a:rPr lang="el-GR" sz="3400" dirty="0" smtClean="0"/>
              <a:t> </a:t>
            </a:r>
            <a:r>
              <a:rPr lang="el-GR" sz="3400" dirty="0" err="1" smtClean="0"/>
              <a:t>Τροίᾳ</a:t>
            </a:r>
            <a:r>
              <a:rPr lang="el-GR" sz="3400" dirty="0" smtClean="0"/>
              <a:t>, </a:t>
            </a:r>
            <a:r>
              <a:rPr lang="el-GR" sz="3400" dirty="0" err="1" smtClean="0"/>
              <a:t>Ρῆσος</a:t>
            </a:r>
            <a:r>
              <a:rPr lang="el-GR" sz="3400" dirty="0" smtClean="0"/>
              <a:t> </a:t>
            </a:r>
            <a:r>
              <a:rPr lang="el-GR" sz="3400" dirty="0" err="1" smtClean="0"/>
              <a:t>δὲ</a:t>
            </a:r>
            <a:r>
              <a:rPr lang="el-GR" sz="3400" dirty="0" smtClean="0"/>
              <a:t> ὁ </a:t>
            </a:r>
            <a:r>
              <a:rPr lang="el-GR" sz="3400" dirty="0" err="1" smtClean="0"/>
              <a:t>βασιλεὺς</a:t>
            </a:r>
            <a:r>
              <a:rPr lang="el-GR" sz="3400" dirty="0" smtClean="0"/>
              <a:t> </a:t>
            </a:r>
            <a:r>
              <a:rPr lang="el-GR" sz="3400" dirty="0" err="1" smtClean="0"/>
              <a:t>τῶν</a:t>
            </a:r>
            <a:r>
              <a:rPr lang="el-GR" sz="3400" dirty="0" smtClean="0"/>
              <a:t> </a:t>
            </a:r>
            <a:r>
              <a:rPr lang="el-GR" sz="3400" dirty="0" err="1" smtClean="0"/>
              <a:t>Θρακῶν</a:t>
            </a:r>
            <a:r>
              <a:rPr lang="el-GR" sz="3400" dirty="0" smtClean="0"/>
              <a:t>» (ΙΙΙ,590).</a:t>
            </a:r>
            <a:endParaRPr lang="el-GR" sz="3400"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1000105"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normAutofit fontScale="90000"/>
          </a:bodyPr>
          <a:lstStyle/>
          <a:p>
            <a:r>
              <a:rPr lang="en-US" sz="3100" dirty="0" smtClean="0">
                <a:solidFill>
                  <a:srgbClr val="FF0000"/>
                </a:solidFill>
              </a:rPr>
              <a:t/>
            </a:r>
            <a:br>
              <a:rPr lang="en-US" sz="3100" dirty="0" smtClean="0">
                <a:solidFill>
                  <a:srgbClr val="FF0000"/>
                </a:solidFill>
              </a:rPr>
            </a:br>
            <a:r>
              <a:rPr lang="el-GR" i="1" dirty="0" smtClean="0"/>
              <a:t/>
            </a:r>
            <a:br>
              <a:rPr lang="el-GR" i="1" dirty="0" smtClean="0"/>
            </a:br>
            <a:endParaRPr lang="el-GR" dirty="0"/>
          </a:p>
        </p:txBody>
      </p:sp>
      <p:sp>
        <p:nvSpPr>
          <p:cNvPr id="5" name="4 - Υπότιτλος"/>
          <p:cNvSpPr>
            <a:spLocks noGrp="1"/>
          </p:cNvSpPr>
          <p:nvPr>
            <p:ph type="subTitle" idx="1"/>
          </p:nvPr>
        </p:nvSpPr>
        <p:spPr/>
        <p:txBody>
          <a:bodyPr>
            <a:normAutofit fontScale="92500"/>
          </a:bodyPr>
          <a:lstStyle/>
          <a:p>
            <a:r>
              <a:rPr lang="el-GR" b="1" dirty="0" smtClean="0">
                <a:latin typeface="Times New Roman" pitchFamily="18" charset="0"/>
                <a:cs typeface="Times New Roman" pitchFamily="18" charset="0"/>
              </a:rPr>
              <a:t>Πηνελόπη </a:t>
            </a:r>
            <a:r>
              <a:rPr lang="el-GR" b="1" dirty="0" err="1" smtClean="0">
                <a:latin typeface="Times New Roman" pitchFamily="18" charset="0"/>
                <a:cs typeface="Times New Roman" pitchFamily="18" charset="0"/>
              </a:rPr>
              <a:t>Καμπάκη</a:t>
            </a:r>
            <a:r>
              <a:rPr lang="el-GR" b="1"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Βουγιουκλή</a:t>
            </a:r>
            <a:r>
              <a:rPr lang="el-GR" b="1" dirty="0" smtClean="0">
                <a:latin typeface="Times New Roman" pitchFamily="18" charset="0"/>
                <a:cs typeface="Times New Roman" pitchFamily="18" charset="0"/>
              </a:rPr>
              <a:t> </a:t>
            </a:r>
          </a:p>
          <a:p>
            <a:r>
              <a:rPr lang="el-GR" b="1" dirty="0" smtClean="0">
                <a:latin typeface="Times New Roman" pitchFamily="18" charset="0"/>
                <a:cs typeface="Times New Roman" pitchFamily="18" charset="0"/>
              </a:rPr>
              <a:t>Ομότιμη Καθηγήτρια Γλωσσολογίας</a:t>
            </a:r>
          </a:p>
          <a:p>
            <a:r>
              <a:rPr lang="el-GR" b="1" dirty="0" smtClean="0">
                <a:latin typeface="Times New Roman" pitchFamily="18" charset="0"/>
                <a:cs typeface="Times New Roman" pitchFamily="18" charset="0"/>
              </a:rPr>
              <a:t>Δημοκρίτειο Πανεπιστήμιο Θράκης</a:t>
            </a:r>
          </a:p>
          <a:p>
            <a:endParaRPr lang="el-GR" dirty="0" smtClean="0"/>
          </a:p>
          <a:p>
            <a:endParaRPr lang="el-GR" dirty="0"/>
          </a:p>
        </p:txBody>
      </p:sp>
      <p:pic>
        <p:nvPicPr>
          <p:cNvPr id="6" name="Picture 3" descr="C:\Users\ΚΑΜΠΑΚΗ\Desktop\ΣΥΝΈΔΡΙΟ ΘΡΑΚΩΝ\θρακεσ φωτο\73B506AE-41C1-4904-A517-B464521BD4F3.jpeg"/>
          <p:cNvPicPr>
            <a:picLocks noChangeAspect="1" noChangeArrowheads="1"/>
          </p:cNvPicPr>
          <p:nvPr/>
        </p:nvPicPr>
        <p:blipFill>
          <a:blip r:embed="rId2"/>
          <a:srcRect/>
          <a:stretch>
            <a:fillRect/>
          </a:stretch>
        </p:blipFill>
        <p:spPr bwMode="auto">
          <a:xfrm>
            <a:off x="2357422" y="1071546"/>
            <a:ext cx="1502877" cy="1800000"/>
          </a:xfrm>
          <a:prstGeom prst="rect">
            <a:avLst/>
          </a:prstGeom>
          <a:noFill/>
        </p:spPr>
      </p:pic>
      <p:pic>
        <p:nvPicPr>
          <p:cNvPr id="7"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857884" y="1571612"/>
            <a:ext cx="1044000" cy="864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Ομηρικοί </a:t>
            </a:r>
            <a:r>
              <a:rPr lang="el-GR" sz="3200" dirty="0" err="1" smtClean="0"/>
              <a:t>Θρήικες</a:t>
            </a:r>
            <a:r>
              <a:rPr lang="el-GR" sz="3200" dirty="0" smtClean="0"/>
              <a:t> </a:t>
            </a:r>
            <a:r>
              <a:rPr lang="el-GR" sz="3200" dirty="0" err="1" smtClean="0"/>
              <a:t>ἀκρόκομοι</a:t>
            </a:r>
            <a:endParaRPr lang="el-GR" sz="3200" dirty="0"/>
          </a:p>
        </p:txBody>
      </p:sp>
      <p:sp>
        <p:nvSpPr>
          <p:cNvPr id="3" name="2 - Θέση περιεχομένου"/>
          <p:cNvSpPr>
            <a:spLocks noGrp="1"/>
          </p:cNvSpPr>
          <p:nvPr>
            <p:ph idx="1"/>
          </p:nvPr>
        </p:nvSpPr>
        <p:spPr/>
        <p:txBody>
          <a:bodyPr/>
          <a:lstStyle/>
          <a:p>
            <a:r>
              <a:rPr lang="el-GR" dirty="0" smtClean="0"/>
              <a:t>Κατά την περίοδο 3.000-1.100 </a:t>
            </a:r>
            <a:r>
              <a:rPr lang="el-GR" dirty="0" err="1" smtClean="0"/>
              <a:t>π.Χ.</a:t>
            </a:r>
            <a:r>
              <a:rPr lang="el-GR" dirty="0" smtClean="0"/>
              <a:t>, οι αρχαίοι Θράκες, αναπτύσσουν στενές οικονομικές και πολιτισμικές σχέσεις με τα νησιά του Αιγαίου, από όπου δέχονται την ακτινοβολία του πολιτισμού της Λέσβου, της Λήμνου αλλά και της Τροίας. Οι Θράκες αυτής της εποχής χαρακτηρίζονται από τον Όμηρο ως  «</a:t>
            </a:r>
            <a:r>
              <a:rPr lang="el-GR" dirty="0" err="1" smtClean="0"/>
              <a:t>Θρήικες</a:t>
            </a:r>
            <a:r>
              <a:rPr lang="el-GR" dirty="0" smtClean="0"/>
              <a:t> </a:t>
            </a:r>
            <a:r>
              <a:rPr lang="el-GR" dirty="0" err="1" smtClean="0"/>
              <a:t>ἀκρόκομοι</a:t>
            </a:r>
            <a:r>
              <a:rPr lang="el-GR" dirty="0" smtClean="0"/>
              <a:t> </a:t>
            </a:r>
            <a:r>
              <a:rPr lang="el-GR" dirty="0" err="1" smtClean="0"/>
              <a:t>καὶ</a:t>
            </a:r>
            <a:r>
              <a:rPr lang="el-GR" dirty="0" smtClean="0"/>
              <a:t> σύμμαχοι </a:t>
            </a:r>
            <a:r>
              <a:rPr lang="el-GR" dirty="0" err="1" smtClean="0"/>
              <a:t>τῶν</a:t>
            </a:r>
            <a:r>
              <a:rPr lang="el-GR" dirty="0" smtClean="0"/>
              <a:t> Τρώων».</a:t>
            </a:r>
          </a:p>
          <a:p>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1000105"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Αποικισμοί</a:t>
            </a:r>
            <a:endParaRPr lang="el-GR" dirty="0"/>
          </a:p>
        </p:txBody>
      </p:sp>
      <p:sp>
        <p:nvSpPr>
          <p:cNvPr id="3" name="2 - Θέση περιεχομένου"/>
          <p:cNvSpPr>
            <a:spLocks noGrp="1"/>
          </p:cNvSpPr>
          <p:nvPr>
            <p:ph idx="1"/>
          </p:nvPr>
        </p:nvSpPr>
        <p:spPr/>
        <p:txBody>
          <a:bodyPr>
            <a:normAutofit fontScale="62500" lnSpcReduction="20000"/>
          </a:bodyPr>
          <a:lstStyle/>
          <a:p>
            <a:pPr marL="0" indent="0">
              <a:buNone/>
            </a:pPr>
            <a:r>
              <a:rPr lang="el-GR" dirty="0"/>
              <a:t>Ε</a:t>
            </a:r>
            <a:r>
              <a:rPr lang="el-GR" dirty="0" smtClean="0"/>
              <a:t>πιγραφή στο βάθρο ενός μνημείου, που δεν διασώθηκε, μαρτυρεί μαζική παρουσία των Θρακών στην Κύπρο, αφού γίνεται αναφορά για το </a:t>
            </a:r>
            <a:r>
              <a:rPr lang="el-GR" b="1" dirty="0" err="1" smtClean="0"/>
              <a:t>Κοινὸν</a:t>
            </a:r>
            <a:r>
              <a:rPr lang="el-GR" dirty="0" smtClean="0"/>
              <a:t> (την κοινότητά τους) στο νησί:</a:t>
            </a:r>
          </a:p>
          <a:p>
            <a:pPr algn="ctr">
              <a:buNone/>
            </a:pPr>
            <a:endParaRPr lang="el-GR" b="1" dirty="0" smtClean="0"/>
          </a:p>
          <a:p>
            <a:pPr algn="ctr">
              <a:buNone/>
            </a:pPr>
            <a:r>
              <a:rPr lang="el-GR" b="1" dirty="0" smtClean="0"/>
              <a:t>ΠΤΟΛΕΜΑΙΟΝ ΒΑΣΙΛΕΩΣ ΥΙΟΝ</a:t>
            </a:r>
            <a:endParaRPr lang="el-GR" dirty="0" smtClean="0"/>
          </a:p>
          <a:p>
            <a:pPr algn="ctr">
              <a:buNone/>
            </a:pPr>
            <a:r>
              <a:rPr lang="el-GR" b="1" dirty="0" smtClean="0"/>
              <a:t>ΤΟΝ ΣΤΡΑΤΗΓΟΝ ΚΑΙ ΝΑΥΑΡΧΟΝ</a:t>
            </a:r>
          </a:p>
          <a:p>
            <a:pPr algn="ctr">
              <a:buNone/>
            </a:pPr>
            <a:r>
              <a:rPr lang="el-GR" b="1" dirty="0" smtClean="0"/>
              <a:t>ΚΑΙ ΑΡΧΙΕΡΕΑ ΚΑΙ ΑΡΧΙΚΥΝΗΓΟΝ</a:t>
            </a:r>
          </a:p>
          <a:p>
            <a:pPr algn="ctr">
              <a:buNone/>
            </a:pPr>
            <a:r>
              <a:rPr lang="el-GR" b="1" dirty="0" smtClean="0"/>
              <a:t>ΤΟ ΚΟΙΝΟΝ ΤΩΝ ΕΝ ΚΥΠΡΩΙ</a:t>
            </a:r>
          </a:p>
          <a:p>
            <a:pPr algn="ctr">
              <a:buNone/>
            </a:pPr>
            <a:r>
              <a:rPr lang="el-GR" b="1" dirty="0" smtClean="0"/>
              <a:t>ΤΑΣΣΟΜΕΝΩΝ ΘΡΑΙΚΩΝ</a:t>
            </a:r>
          </a:p>
          <a:p>
            <a:pPr algn="ctr">
              <a:buNone/>
            </a:pPr>
            <a:r>
              <a:rPr lang="el-GR" b="1" dirty="0" smtClean="0"/>
              <a:t>ΚΑΙ ΤΩΝ ΣΥΜΠΟΛΙΤΕΥΟΜΕΝΩΝ</a:t>
            </a:r>
          </a:p>
          <a:p>
            <a:pPr algn="ctr">
              <a:buNone/>
            </a:pPr>
            <a:endParaRPr lang="el-GR" dirty="0" smtClean="0"/>
          </a:p>
          <a:p>
            <a:r>
              <a:rPr lang="el-GR" sz="3800" dirty="0" smtClean="0"/>
              <a:t>Μεταξύ άλλων επιτύμβιων επιγραφών υπάρχει και μια που αναφέρει το όνομα ενός μισθοφόρου στρατιώτη </a:t>
            </a:r>
            <a:r>
              <a:rPr lang="el-GR" sz="3800" b="1" dirty="0" smtClean="0"/>
              <a:t>ΓΛΑΥΚΙΑΣ ΘΡΑΙΞ</a:t>
            </a:r>
            <a:r>
              <a:rPr lang="el-GR" sz="3800" dirty="0" smtClean="0"/>
              <a:t> (βλ. </a:t>
            </a:r>
            <a:r>
              <a:rPr lang="en-US" sz="3800" dirty="0" err="1" smtClean="0"/>
              <a:t>Hadjisavvas</a:t>
            </a:r>
            <a:r>
              <a:rPr lang="el-GR" sz="3800" dirty="0" smtClean="0"/>
              <a:t> 1983).</a:t>
            </a:r>
            <a:endParaRPr lang="el-GR" sz="3800"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00034" y="357166"/>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Αποικισμοί –γλωσσική επαφή </a:t>
            </a:r>
            <a:endParaRPr lang="el-GR" sz="2800"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επιγραφή αυτή μας προκαλεί μια ερώτηση: μήπως το όνομα </a:t>
            </a:r>
            <a:r>
              <a:rPr lang="el-GR" b="1" i="1" dirty="0" smtClean="0"/>
              <a:t>Γλαύκος</a:t>
            </a:r>
            <a:r>
              <a:rPr lang="el-GR" dirty="0" smtClean="0"/>
              <a:t> ή </a:t>
            </a:r>
            <a:r>
              <a:rPr lang="el-GR" b="1" i="1" dirty="0" err="1" smtClean="0"/>
              <a:t>Βλαύκος</a:t>
            </a:r>
            <a:r>
              <a:rPr lang="el-GR" dirty="0" smtClean="0"/>
              <a:t> (βλ. </a:t>
            </a:r>
            <a:r>
              <a:rPr lang="el-GR" dirty="0" err="1" smtClean="0"/>
              <a:t>Κολίτσης</a:t>
            </a:r>
            <a:r>
              <a:rPr lang="el-GR" dirty="0" smtClean="0"/>
              <a:t> 1964: 38), τόσο διαδεδομένη στην Κύπρο, είναι θρακικής καταγωγής; </a:t>
            </a:r>
          </a:p>
          <a:p>
            <a:r>
              <a:rPr lang="el-GR" dirty="0" smtClean="0"/>
              <a:t>Πάντως </a:t>
            </a:r>
            <a:r>
              <a:rPr lang="el-GR" dirty="0"/>
              <a:t>να σημειώσουμε ότι η εναλλαγή </a:t>
            </a:r>
            <a:r>
              <a:rPr lang="el-GR" b="1" i="1" dirty="0" err="1"/>
              <a:t>βλ</a:t>
            </a:r>
            <a:r>
              <a:rPr lang="el-GR" dirty="0"/>
              <a:t> / </a:t>
            </a:r>
            <a:r>
              <a:rPr lang="el-GR" b="1" i="1" dirty="0" err="1"/>
              <a:t>γλ</a:t>
            </a:r>
            <a:r>
              <a:rPr lang="el-GR" dirty="0"/>
              <a:t> ήταν χαρακτηριστικό φωνητικό φαινόμενο ήδη στην αρχαία ελληνική γλώσσα: πβ. αρχαιοελληνικές λέξεις </a:t>
            </a:r>
            <a:r>
              <a:rPr lang="el-GR" b="1" i="1" dirty="0" err="1"/>
              <a:t>βλήχων</a:t>
            </a:r>
            <a:r>
              <a:rPr lang="el-GR" dirty="0"/>
              <a:t> και </a:t>
            </a:r>
            <a:r>
              <a:rPr lang="el-GR" b="1" i="1" dirty="0" err="1"/>
              <a:t>γλήχων</a:t>
            </a:r>
            <a:r>
              <a:rPr lang="el-GR" dirty="0"/>
              <a:t>, </a:t>
            </a:r>
            <a:r>
              <a:rPr lang="el-GR" b="1" i="1" dirty="0" err="1"/>
              <a:t>βλέφαρον</a:t>
            </a:r>
            <a:r>
              <a:rPr lang="el-GR" dirty="0"/>
              <a:t> και </a:t>
            </a:r>
            <a:r>
              <a:rPr lang="el-GR" b="1" i="1" dirty="0" err="1"/>
              <a:t>γλέφαρον</a:t>
            </a:r>
            <a:r>
              <a:rPr lang="el-GR" dirty="0"/>
              <a:t> (βλ. </a:t>
            </a:r>
            <a:r>
              <a:rPr lang="en-US" dirty="0" err="1"/>
              <a:t>Beaudouin</a:t>
            </a:r>
            <a:r>
              <a:rPr lang="el-GR" dirty="0"/>
              <a:t> 1884: 40).</a:t>
            </a:r>
            <a:r>
              <a:rPr lang="el-GR" i="1" dirty="0"/>
              <a:t> </a:t>
            </a:r>
            <a:r>
              <a:rPr lang="el-GR" dirty="0"/>
              <a:t>Το φαινόμενο αυτό διατηρείται επίσης</a:t>
            </a:r>
            <a:r>
              <a:rPr lang="el-GR" i="1" dirty="0"/>
              <a:t> </a:t>
            </a:r>
            <a:r>
              <a:rPr lang="el-GR" dirty="0"/>
              <a:t>στην κυπριακή διάλεκτο, αλλά και στα ιδιώματα της Θράκης και των νησιών του Αιγαίου ως </a:t>
            </a:r>
            <a:r>
              <a:rPr lang="el-GR" b="1" i="1" dirty="0"/>
              <a:t>βλέπω</a:t>
            </a:r>
            <a:r>
              <a:rPr lang="el-GR" dirty="0"/>
              <a:t> και </a:t>
            </a:r>
            <a:r>
              <a:rPr lang="el-GR" b="1" i="1" dirty="0" err="1"/>
              <a:t>γλέπω</a:t>
            </a:r>
            <a:r>
              <a:rPr lang="el-GR" dirty="0"/>
              <a:t>, </a:t>
            </a:r>
            <a:r>
              <a:rPr lang="el-GR" b="1" i="1" dirty="0"/>
              <a:t>βλέφαρο</a:t>
            </a:r>
            <a:r>
              <a:rPr lang="el-GR" dirty="0"/>
              <a:t> και </a:t>
            </a:r>
            <a:r>
              <a:rPr lang="el-GR" b="1" i="1" dirty="0" err="1"/>
              <a:t>γλεφαρο</a:t>
            </a:r>
            <a:r>
              <a:rPr lang="el-GR" dirty="0"/>
              <a:t> </a:t>
            </a:r>
            <a:r>
              <a:rPr lang="el-GR" dirty="0" err="1"/>
              <a:t>κλπ</a:t>
            </a:r>
            <a:endParaRPr lang="el-GR" dirty="0"/>
          </a:p>
          <a:p>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642910" y="500042"/>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Βέβαια, </a:t>
            </a:r>
            <a:endParaRPr lang="el-GR" dirty="0"/>
          </a:p>
        </p:txBody>
      </p:sp>
      <p:sp>
        <p:nvSpPr>
          <p:cNvPr id="3" name="2 - Θέση περιεχομένου"/>
          <p:cNvSpPr>
            <a:spLocks noGrp="1"/>
          </p:cNvSpPr>
          <p:nvPr>
            <p:ph idx="1"/>
          </p:nvPr>
        </p:nvSpPr>
        <p:spPr/>
        <p:txBody>
          <a:bodyPr>
            <a:normAutofit/>
          </a:bodyPr>
          <a:lstStyle/>
          <a:p>
            <a:r>
              <a:rPr lang="el-GR" sz="3600" dirty="0" smtClean="0"/>
              <a:t>για τη συγχρονική μελέτη που επιχειρούμε σε αυτή την παρουσίαση λίγη σημασία έχει ποιοι ήταν οι αρχαίοι Θράκες και ποια η γλώσσα τους και τα ιδιώματά τους. …</a:t>
            </a:r>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1000105"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γιατί,</a:t>
            </a:r>
            <a:endParaRPr lang="el-GR" dirty="0"/>
          </a:p>
        </p:txBody>
      </p:sp>
      <p:sp>
        <p:nvSpPr>
          <p:cNvPr id="3" name="2 - Θέση περιεχομένου"/>
          <p:cNvSpPr>
            <a:spLocks noGrp="1"/>
          </p:cNvSpPr>
          <p:nvPr>
            <p:ph idx="1"/>
          </p:nvPr>
        </p:nvSpPr>
        <p:spPr/>
        <p:txBody>
          <a:bodyPr/>
          <a:lstStyle/>
          <a:p>
            <a:pPr>
              <a:buNone/>
            </a:pPr>
            <a:r>
              <a:rPr lang="el-GR" dirty="0" smtClean="0"/>
              <a:t>	 όπως πολύ σωστά παρατηρεί ο Θρακιώτης Σ. Κυριακίδης, οι σύγχρονοι Θράκες δεν έχουν καμία απολύτως σχέση με τους παλαιούς: «Προς τους Θράκας τούτους νομίζω ότι εμείς, οι σήμερον λεγόμενοι Θράκες, </a:t>
            </a:r>
            <a:r>
              <a:rPr lang="el-GR" dirty="0" err="1" smtClean="0"/>
              <a:t>ουδεμίαν</a:t>
            </a:r>
            <a:r>
              <a:rPr lang="el-GR" dirty="0" smtClean="0"/>
              <a:t> </a:t>
            </a:r>
            <a:r>
              <a:rPr lang="el-GR" dirty="0" err="1" smtClean="0"/>
              <a:t>έχομεν</a:t>
            </a:r>
            <a:r>
              <a:rPr lang="el-GR" dirty="0" smtClean="0"/>
              <a:t> </a:t>
            </a:r>
            <a:r>
              <a:rPr lang="el-GR" dirty="0" err="1" smtClean="0"/>
              <a:t>συγγένειαν</a:t>
            </a:r>
            <a:r>
              <a:rPr lang="el-GR" dirty="0" smtClean="0"/>
              <a:t>, δεν </a:t>
            </a:r>
            <a:r>
              <a:rPr lang="el-GR" dirty="0" err="1" smtClean="0"/>
              <a:t>καταγόμεθα</a:t>
            </a:r>
            <a:r>
              <a:rPr lang="el-GR" dirty="0" smtClean="0"/>
              <a:t> εξ αυτών, δεν είμεθα δηλαδή εξελληνισμένοι Θράκες» (</a:t>
            </a:r>
            <a:r>
              <a:rPr lang="el-GR" dirty="0" err="1" smtClean="0"/>
              <a:t>Στίλπων</a:t>
            </a:r>
            <a:r>
              <a:rPr lang="el-GR" dirty="0" smtClean="0"/>
              <a:t> Κυριακίδης, 1960: 9-10)</a:t>
            </a:r>
          </a:p>
          <a:p>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1000105"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lgn="ctr">
              <a:buNone/>
            </a:pPr>
            <a:endParaRPr lang="el-GR" b="1" dirty="0" smtClean="0">
              <a:solidFill>
                <a:srgbClr val="C00000"/>
              </a:solidFill>
            </a:endParaRPr>
          </a:p>
          <a:p>
            <a:pPr algn="ctr">
              <a:buNone/>
            </a:pPr>
            <a:endParaRPr lang="el-GR" b="1" dirty="0" smtClean="0">
              <a:solidFill>
                <a:srgbClr val="C00000"/>
              </a:solidFill>
            </a:endParaRPr>
          </a:p>
          <a:p>
            <a:pPr algn="ctr">
              <a:buNone/>
            </a:pPr>
            <a:r>
              <a:rPr lang="el-GR" b="1" dirty="0" smtClean="0">
                <a:solidFill>
                  <a:srgbClr val="C00000"/>
                </a:solidFill>
              </a:rPr>
              <a:t>Β μέρος </a:t>
            </a:r>
          </a:p>
          <a:p>
            <a:pPr algn="ctr">
              <a:buNone/>
            </a:pPr>
            <a:r>
              <a:rPr lang="el-GR" b="1" dirty="0" smtClean="0">
                <a:solidFill>
                  <a:srgbClr val="C00000"/>
                </a:solidFill>
              </a:rPr>
              <a:t>Η σύγχρονη Θράκη </a:t>
            </a:r>
          </a:p>
          <a:p>
            <a:pPr algn="ctr">
              <a:buNone/>
            </a:pPr>
            <a:r>
              <a:rPr lang="el-GR" b="1" dirty="0" smtClean="0">
                <a:solidFill>
                  <a:srgbClr val="C00000"/>
                </a:solidFill>
              </a:rPr>
              <a:t>Γλώσσα και πολιτισμός ολόκληρης  της Θράκης </a:t>
            </a:r>
            <a:endParaRPr lang="el-GR" b="1" dirty="0">
              <a:solidFill>
                <a:srgbClr val="C00000"/>
              </a:solidFill>
            </a:endParaRPr>
          </a:p>
        </p:txBody>
      </p:sp>
      <p:pic>
        <p:nvPicPr>
          <p:cNvPr id="6"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642910" y="357166"/>
            <a:ext cx="751438" cy="900000"/>
          </a:xfrm>
          <a:prstGeom prst="rect">
            <a:avLst/>
          </a:prstGeom>
          <a:noFill/>
        </p:spPr>
      </p:pic>
      <p:pic>
        <p:nvPicPr>
          <p:cNvPr id="7" name="6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b="1" dirty="0" smtClean="0"/>
              <a:t/>
            </a:r>
            <a:br>
              <a:rPr lang="el-GR" sz="3100" b="1" dirty="0" smtClean="0"/>
            </a:br>
            <a:r>
              <a:rPr lang="el-GR" sz="3100" b="1" dirty="0" smtClean="0"/>
              <a:t>Γενικά χαρακτηριστικά </a:t>
            </a:r>
            <a:br>
              <a:rPr lang="el-GR" sz="3100" b="1" dirty="0" smtClean="0"/>
            </a:br>
            <a:r>
              <a:rPr lang="el-GR" sz="3100" b="1" dirty="0" smtClean="0"/>
              <a:t>των Θρακικών ιδιωμάτων </a:t>
            </a:r>
            <a:r>
              <a:rPr lang="el-GR" sz="3100" dirty="0" smtClean="0"/>
              <a:t/>
            </a:r>
            <a:br>
              <a:rPr lang="el-GR" sz="3100" dirty="0" smtClean="0"/>
            </a:br>
            <a:endParaRPr lang="el-GR" sz="3100" dirty="0"/>
          </a:p>
        </p:txBody>
      </p:sp>
      <p:pic>
        <p:nvPicPr>
          <p:cNvPr id="1026" name="Picture 2" descr="C:\Users\ΚΑΜΠΑΚΗ\Desktop\ΣΥΝΈΔΡΙΟ ΘΡΑΚΩΝ\θρακεσ φωτο\73B506AE-41C1-4904-A517-B464521BD4F3.jpeg"/>
          <p:cNvPicPr>
            <a:picLocks noGrp="1" noChangeAspect="1" noChangeArrowheads="1"/>
          </p:cNvPicPr>
          <p:nvPr>
            <p:ph idx="1"/>
          </p:nvPr>
        </p:nvPicPr>
        <p:blipFill>
          <a:blip r:embed="rId2"/>
          <a:srcRect/>
          <a:stretch>
            <a:fillRect/>
          </a:stretch>
        </p:blipFill>
        <p:spPr bwMode="auto">
          <a:xfrm>
            <a:off x="2428860" y="1643050"/>
            <a:ext cx="3967570" cy="4752000"/>
          </a:xfrm>
          <a:prstGeom prst="rect">
            <a:avLst/>
          </a:prstGeom>
          <a:noFill/>
        </p:spPr>
      </p:pic>
      <p:pic>
        <p:nvPicPr>
          <p:cNvPr id="4"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C00000"/>
                </a:solidFill>
              </a:rPr>
              <a:t>Χαρακτηριστικά</a:t>
            </a:r>
            <a:br>
              <a:rPr lang="el-GR" sz="3200" b="1" dirty="0" smtClean="0">
                <a:solidFill>
                  <a:srgbClr val="C00000"/>
                </a:solidFill>
              </a:rPr>
            </a:br>
            <a:r>
              <a:rPr lang="el-GR" sz="3200" b="1" dirty="0" smtClean="0">
                <a:solidFill>
                  <a:srgbClr val="C00000"/>
                </a:solidFill>
              </a:rPr>
              <a:t> βορείων-</a:t>
            </a:r>
            <a:r>
              <a:rPr lang="el-GR" sz="3200" b="1" dirty="0" err="1" smtClean="0">
                <a:solidFill>
                  <a:srgbClr val="C00000"/>
                </a:solidFill>
              </a:rPr>
              <a:t>ημιβορείων</a:t>
            </a:r>
            <a:r>
              <a:rPr lang="el-GR" sz="3200" b="1" dirty="0" smtClean="0">
                <a:solidFill>
                  <a:srgbClr val="C00000"/>
                </a:solidFill>
              </a:rPr>
              <a:t> ιδιωμάτων </a:t>
            </a:r>
            <a:endParaRPr lang="el-GR" sz="3200" b="1" dirty="0">
              <a:solidFill>
                <a:srgbClr val="C00000"/>
              </a:solidFill>
            </a:endParaRPr>
          </a:p>
        </p:txBody>
      </p:sp>
      <p:sp>
        <p:nvSpPr>
          <p:cNvPr id="3" name="2 - Θέση περιεχομένου"/>
          <p:cNvSpPr>
            <a:spLocks noGrp="1"/>
          </p:cNvSpPr>
          <p:nvPr>
            <p:ph idx="1"/>
          </p:nvPr>
        </p:nvSpPr>
        <p:spPr/>
        <p:txBody>
          <a:bodyPr/>
          <a:lstStyle/>
          <a:p>
            <a:pPr>
              <a:buNone/>
            </a:pPr>
            <a:r>
              <a:rPr lang="el-GR" dirty="0" smtClean="0"/>
              <a:t>(</a:t>
            </a:r>
            <a:r>
              <a:rPr lang="en-US" dirty="0" err="1" smtClean="0"/>
              <a:t>i</a:t>
            </a:r>
            <a:r>
              <a:rPr lang="el-GR" dirty="0" smtClean="0"/>
              <a:t>)   	</a:t>
            </a:r>
            <a:r>
              <a:rPr lang="el-GR" b="1" i="1" dirty="0" smtClean="0"/>
              <a:t>στένωση –</a:t>
            </a:r>
            <a:r>
              <a:rPr lang="el-GR" dirty="0" smtClean="0"/>
              <a:t>κλειστότερη προφορά- των φωνηέντων </a:t>
            </a:r>
            <a:r>
              <a:rPr lang="el-GR" b="1" i="1" dirty="0" smtClean="0"/>
              <a:t> [</a:t>
            </a:r>
            <a:r>
              <a:rPr lang="en-US" b="1" i="1" dirty="0" smtClean="0"/>
              <a:t>e</a:t>
            </a:r>
            <a:r>
              <a:rPr lang="el-GR" b="1" i="1" dirty="0" smtClean="0"/>
              <a:t>]  </a:t>
            </a:r>
            <a:r>
              <a:rPr lang="el-GR" dirty="0" smtClean="0"/>
              <a:t>και  </a:t>
            </a:r>
            <a:r>
              <a:rPr lang="el-GR" b="1" i="1" dirty="0" smtClean="0"/>
              <a:t>[</a:t>
            </a:r>
            <a:r>
              <a:rPr lang="en-US" b="1" i="1" dirty="0" smtClean="0"/>
              <a:t>o</a:t>
            </a:r>
            <a:r>
              <a:rPr lang="el-GR" b="1" i="1" dirty="0" smtClean="0"/>
              <a:t>]  </a:t>
            </a:r>
            <a:r>
              <a:rPr lang="el-GR" dirty="0" smtClean="0"/>
              <a:t>σε άτονη θέση, δηλαδή  η τροπή τους σε  </a:t>
            </a:r>
            <a:r>
              <a:rPr lang="el-GR" b="1" i="1" dirty="0" smtClean="0"/>
              <a:t>[</a:t>
            </a:r>
            <a:r>
              <a:rPr lang="en-US" b="1" i="1" dirty="0" err="1" smtClean="0"/>
              <a:t>i</a:t>
            </a:r>
            <a:r>
              <a:rPr lang="el-GR" b="1" i="1" dirty="0" smtClean="0"/>
              <a:t>] </a:t>
            </a:r>
            <a:r>
              <a:rPr lang="el-GR" dirty="0" smtClean="0"/>
              <a:t>και</a:t>
            </a:r>
            <a:r>
              <a:rPr lang="el-GR" i="1" dirty="0" smtClean="0"/>
              <a:t> </a:t>
            </a:r>
            <a:r>
              <a:rPr lang="el-GR" b="1" i="1" dirty="0" smtClean="0"/>
              <a:t>[</a:t>
            </a:r>
            <a:r>
              <a:rPr lang="en-US" b="1" i="1" dirty="0" smtClean="0"/>
              <a:t>u</a:t>
            </a:r>
            <a:r>
              <a:rPr lang="el-GR" b="1" i="1" dirty="0" smtClean="0"/>
              <a:t>]</a:t>
            </a:r>
            <a:r>
              <a:rPr lang="el-GR" i="1" dirty="0" smtClean="0"/>
              <a:t> </a:t>
            </a:r>
            <a:r>
              <a:rPr lang="el-GR" dirty="0" smtClean="0"/>
              <a:t>αντίστοιχα:</a:t>
            </a:r>
          </a:p>
          <a:p>
            <a:r>
              <a:rPr lang="el-GR" dirty="0" smtClean="0"/>
              <a:t> </a:t>
            </a:r>
            <a:r>
              <a:rPr lang="el-GR" b="1" i="1" dirty="0" smtClean="0"/>
              <a:t>&lt;</a:t>
            </a:r>
            <a:r>
              <a:rPr lang="el-GR" b="1" i="1" dirty="0" err="1" smtClean="0"/>
              <a:t>Ηλέν</a:t>
            </a:r>
            <a:r>
              <a:rPr lang="el-GR" b="1" i="1" dirty="0" smtClean="0"/>
              <a:t>’ = Ελένη&gt;,  </a:t>
            </a:r>
            <a:r>
              <a:rPr lang="el-GR" sz="2000" dirty="0" smtClean="0">
                <a:solidFill>
                  <a:srgbClr val="FF0000"/>
                </a:solidFill>
              </a:rPr>
              <a:t>(προτιμώ </a:t>
            </a:r>
            <a:r>
              <a:rPr lang="el-GR" sz="2000" dirty="0" err="1" smtClean="0">
                <a:solidFill>
                  <a:srgbClr val="FF0000"/>
                </a:solidFill>
              </a:rPr>
              <a:t>Ιλέν</a:t>
            </a:r>
            <a:r>
              <a:rPr lang="el-GR" sz="2000" dirty="0" smtClean="0">
                <a:solidFill>
                  <a:srgbClr val="FF0000"/>
                </a:solidFill>
              </a:rPr>
              <a:t>. Βλ. εργασία με Κούκο)</a:t>
            </a:r>
            <a:endParaRPr lang="en-US" sz="2000" dirty="0" smtClean="0">
              <a:solidFill>
                <a:srgbClr val="FF0000"/>
              </a:solidFill>
            </a:endParaRPr>
          </a:p>
          <a:p>
            <a:r>
              <a:rPr lang="el-GR" b="1" i="1" dirty="0" smtClean="0"/>
              <a:t>&lt;</a:t>
            </a:r>
            <a:r>
              <a:rPr lang="en-US" b="1" i="1" dirty="0" smtClean="0"/>
              <a:t>o</a:t>
            </a:r>
            <a:r>
              <a:rPr lang="el-GR" b="1" i="1" dirty="0" smtClean="0"/>
              <a:t>υ λόγους  =  ο λόγος&gt;, </a:t>
            </a:r>
            <a:endParaRPr lang="en-US" b="1" i="1" dirty="0" smtClean="0"/>
          </a:p>
          <a:p>
            <a:r>
              <a:rPr lang="el-GR" b="1" i="1" dirty="0" smtClean="0"/>
              <a:t>&lt;</a:t>
            </a:r>
            <a:r>
              <a:rPr lang="el-GR" b="1" i="1" dirty="0" err="1" smtClean="0"/>
              <a:t>έρχιτι</a:t>
            </a:r>
            <a:r>
              <a:rPr lang="el-GR" b="1" i="1" dirty="0" smtClean="0"/>
              <a:t> = έρχεται&gt;</a:t>
            </a:r>
          </a:p>
          <a:p>
            <a:r>
              <a:rPr lang="el-GR" b="1" i="1" dirty="0" smtClean="0"/>
              <a:t>Και </a:t>
            </a:r>
            <a:endParaRPr lang="el-GR" dirty="0" smtClean="0"/>
          </a:p>
          <a:p>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3" cstate="print"/>
          <a:srcRect/>
          <a:stretch>
            <a:fillRect/>
          </a:stretch>
        </p:blipFill>
        <p:spPr bwMode="auto">
          <a:xfrm>
            <a:off x="642910" y="285728"/>
            <a:ext cx="751438" cy="900000"/>
          </a:xfrm>
          <a:prstGeom prst="rect">
            <a:avLst/>
          </a:prstGeom>
          <a:noFill/>
        </p:spPr>
      </p:pic>
      <p:pic>
        <p:nvPicPr>
          <p:cNvPr id="5" name="4 - Εικόνα"/>
          <p:cNvPicPr/>
          <p:nvPr/>
        </p:nvPicPr>
        <p:blipFill>
          <a:blip r:embed="rId4"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786710" y="285728"/>
            <a:ext cx="1044000" cy="864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rgbClr val="C00000"/>
                </a:solidFill>
              </a:rPr>
              <a:t>Χαρακτηριστικά</a:t>
            </a:r>
            <a:br>
              <a:rPr lang="el-GR" sz="3200" dirty="0" smtClean="0">
                <a:solidFill>
                  <a:srgbClr val="C00000"/>
                </a:solidFill>
              </a:rPr>
            </a:br>
            <a:r>
              <a:rPr lang="el-GR" sz="3200" dirty="0" smtClean="0">
                <a:solidFill>
                  <a:srgbClr val="C00000"/>
                </a:solidFill>
              </a:rPr>
              <a:t> βορείων-</a:t>
            </a:r>
            <a:r>
              <a:rPr lang="el-GR" sz="3200" dirty="0" err="1" smtClean="0">
                <a:solidFill>
                  <a:srgbClr val="C00000"/>
                </a:solidFill>
              </a:rPr>
              <a:t>ημιβορείων</a:t>
            </a:r>
            <a:r>
              <a:rPr lang="el-GR" sz="3200" dirty="0" smtClean="0">
                <a:solidFill>
                  <a:srgbClr val="C00000"/>
                </a:solidFill>
              </a:rPr>
              <a:t> ιδιωμάτων </a:t>
            </a:r>
            <a:endParaRPr lang="el-GR" sz="3200" dirty="0"/>
          </a:p>
        </p:txBody>
      </p:sp>
      <p:sp>
        <p:nvSpPr>
          <p:cNvPr id="3" name="2 - Θέση περιεχομένου"/>
          <p:cNvSpPr>
            <a:spLocks noGrp="1"/>
          </p:cNvSpPr>
          <p:nvPr>
            <p:ph idx="1"/>
          </p:nvPr>
        </p:nvSpPr>
        <p:spPr/>
        <p:txBody>
          <a:bodyPr>
            <a:normAutofit lnSpcReduction="10000"/>
          </a:bodyPr>
          <a:lstStyle/>
          <a:p>
            <a:r>
              <a:rPr lang="el-GR" sz="3600" dirty="0" smtClean="0"/>
              <a:t>(</a:t>
            </a:r>
            <a:r>
              <a:rPr lang="en-US" sz="3600" dirty="0" smtClean="0"/>
              <a:t>ii</a:t>
            </a:r>
            <a:r>
              <a:rPr lang="el-GR" sz="3600" dirty="0" smtClean="0"/>
              <a:t>)   </a:t>
            </a:r>
            <a:r>
              <a:rPr lang="el-GR" sz="3600" b="1" i="1" dirty="0" err="1" smtClean="0"/>
              <a:t>σίγηση</a:t>
            </a:r>
            <a:r>
              <a:rPr lang="el-GR" sz="3600" b="1" i="1" dirty="0" smtClean="0"/>
              <a:t>  </a:t>
            </a:r>
            <a:r>
              <a:rPr lang="el-GR" sz="3600" dirty="0" smtClean="0"/>
              <a:t>του τελικού </a:t>
            </a:r>
            <a:r>
              <a:rPr lang="el-GR" sz="3600" b="1" i="1" dirty="0" smtClean="0"/>
              <a:t>[</a:t>
            </a:r>
            <a:r>
              <a:rPr lang="en-US" sz="3600" b="1" i="1" dirty="0" err="1" smtClean="0"/>
              <a:t>i</a:t>
            </a:r>
            <a:r>
              <a:rPr lang="el-GR" sz="3600" b="1" i="1" dirty="0" smtClean="0"/>
              <a:t>] </a:t>
            </a:r>
            <a:r>
              <a:rPr lang="el-GR" sz="3600" dirty="0" smtClean="0"/>
              <a:t>καθώς και των </a:t>
            </a:r>
            <a:r>
              <a:rPr lang="el-GR" sz="3600" b="1" i="1" dirty="0" smtClean="0"/>
              <a:t>[</a:t>
            </a:r>
            <a:r>
              <a:rPr lang="en-US" sz="3600" b="1" i="1" dirty="0" err="1" smtClean="0"/>
              <a:t>i</a:t>
            </a:r>
            <a:r>
              <a:rPr lang="el-GR" sz="3600" b="1" i="1" dirty="0" smtClean="0"/>
              <a:t>]</a:t>
            </a:r>
            <a:r>
              <a:rPr lang="el-GR" sz="3600" dirty="0" smtClean="0"/>
              <a:t>  και </a:t>
            </a:r>
            <a:r>
              <a:rPr lang="el-GR" sz="3600" b="1" i="1" dirty="0" smtClean="0"/>
              <a:t>[</a:t>
            </a:r>
            <a:r>
              <a:rPr lang="en-US" sz="3600" b="1" i="1" dirty="0" smtClean="0"/>
              <a:t>u</a:t>
            </a:r>
            <a:r>
              <a:rPr lang="el-GR" sz="3600" b="1" i="1" dirty="0" smtClean="0"/>
              <a:t>]</a:t>
            </a:r>
            <a:r>
              <a:rPr lang="el-GR" sz="3600" dirty="0" smtClean="0"/>
              <a:t> μέσα στη λέξη, όταν δεν τονίζονται: </a:t>
            </a:r>
          </a:p>
          <a:p>
            <a:r>
              <a:rPr lang="el-GR" sz="3600" b="1" i="1" dirty="0" smtClean="0"/>
              <a:t>&lt;</a:t>
            </a:r>
            <a:r>
              <a:rPr lang="el-GR" sz="3600" b="1" i="1" dirty="0" err="1" smtClean="0"/>
              <a:t>αψ’λός</a:t>
            </a:r>
            <a:r>
              <a:rPr lang="el-GR" sz="3600" b="1" i="1" dirty="0" smtClean="0"/>
              <a:t> =  αψηλός&gt;,  &lt;</a:t>
            </a:r>
            <a:r>
              <a:rPr lang="el-GR" sz="3600" b="1" i="1" dirty="0" err="1" smtClean="0"/>
              <a:t>π’λι</a:t>
            </a:r>
            <a:r>
              <a:rPr lang="el-GR" sz="3600" b="1" i="1" dirty="0" smtClean="0"/>
              <a:t> = πουλί&gt;,  &lt;</a:t>
            </a:r>
            <a:r>
              <a:rPr lang="el-GR" sz="3600" b="1" i="1" dirty="0" err="1" smtClean="0"/>
              <a:t>σ’χάθκα</a:t>
            </a:r>
            <a:r>
              <a:rPr lang="el-GR" sz="3600" b="1" i="1" dirty="0" smtClean="0"/>
              <a:t> = σιχάθηκα&gt;,</a:t>
            </a:r>
            <a:endParaRPr lang="el-GR" sz="3600" dirty="0" smtClean="0"/>
          </a:p>
          <a:p>
            <a:r>
              <a:rPr lang="el-GR" sz="3600" b="1" i="1" dirty="0" smtClean="0"/>
              <a:t>  &lt;</a:t>
            </a:r>
            <a:r>
              <a:rPr lang="el-GR" sz="3600" b="1" i="1" dirty="0" err="1" smtClean="0"/>
              <a:t>μ’λω</a:t>
            </a:r>
            <a:r>
              <a:rPr lang="el-GR" sz="3600" b="1" i="1" dirty="0" smtClean="0"/>
              <a:t> = μιλώ&gt;,  &lt;</a:t>
            </a:r>
            <a:r>
              <a:rPr lang="el-GR" sz="3600" b="1" i="1" dirty="0" err="1" smtClean="0"/>
              <a:t>β’νο</a:t>
            </a:r>
            <a:r>
              <a:rPr lang="el-GR" sz="3600" b="1" i="1" dirty="0" smtClean="0"/>
              <a:t> = βουνό&gt;,  &lt;</a:t>
            </a:r>
            <a:r>
              <a:rPr lang="el-GR" sz="3600" b="1" i="1" dirty="0" err="1" smtClean="0"/>
              <a:t>κ’ράζιτι</a:t>
            </a:r>
            <a:r>
              <a:rPr lang="el-GR" sz="3600" b="1" i="1" dirty="0" smtClean="0"/>
              <a:t> = κουράζεται&gt;, </a:t>
            </a:r>
            <a:endParaRPr lang="el-GR" sz="3600" dirty="0" smtClean="0"/>
          </a:p>
          <a:p>
            <a:r>
              <a:rPr lang="el-GR" sz="3600" b="1" i="1" dirty="0" smtClean="0"/>
              <a:t>&lt;</a:t>
            </a:r>
            <a:r>
              <a:rPr lang="el-GR" sz="3600" b="1" i="1" dirty="0" err="1" smtClean="0"/>
              <a:t>χ΄λιαρ</a:t>
            </a:r>
            <a:r>
              <a:rPr lang="el-GR" sz="3600" b="1" i="1" dirty="0" smtClean="0"/>
              <a:t>’ = χουλιάρι = κουτάλι&gt;</a:t>
            </a:r>
            <a:endParaRPr lang="el-GR" sz="3600"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642910" y="57148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err="1" smtClean="0"/>
              <a:t>Ημιβόρεια</a:t>
            </a:r>
            <a:r>
              <a:rPr lang="el-GR" sz="2800" dirty="0" smtClean="0"/>
              <a:t> Α και Β</a:t>
            </a:r>
            <a:endParaRPr lang="el-GR" sz="2800" dirty="0"/>
          </a:p>
        </p:txBody>
      </p:sp>
      <p:sp>
        <p:nvSpPr>
          <p:cNvPr id="3" name="2 - Θέση περιεχομένου"/>
          <p:cNvSpPr>
            <a:spLocks noGrp="1"/>
          </p:cNvSpPr>
          <p:nvPr>
            <p:ph idx="1"/>
          </p:nvPr>
        </p:nvSpPr>
        <p:spPr/>
        <p:txBody>
          <a:bodyPr/>
          <a:lstStyle/>
          <a:p>
            <a:r>
              <a:rPr lang="el-GR" dirty="0" smtClean="0"/>
              <a:t>Στη Θράκη παρατηρούνται, πέρα από τα αμιγώς βόρεια  και   δύο κατηγορίες των λεγομένων </a:t>
            </a:r>
            <a:r>
              <a:rPr lang="el-GR" dirty="0" err="1" smtClean="0"/>
              <a:t>ημιβορείων</a:t>
            </a:r>
            <a:r>
              <a:rPr lang="el-GR" dirty="0" smtClean="0"/>
              <a:t> ιδιωμάτων. </a:t>
            </a:r>
          </a:p>
          <a:p>
            <a:r>
              <a:rPr lang="el-GR" dirty="0" smtClean="0"/>
              <a:t>Μάλιστα, ακόμη και σε γειτονικές περιοχές μπορεί να έχουμε ιδιώματα και από τις τρεις κατηγορίες. </a:t>
            </a:r>
          </a:p>
          <a:p>
            <a:r>
              <a:rPr lang="el-GR" dirty="0" smtClean="0"/>
              <a:t>Τα </a:t>
            </a:r>
            <a:r>
              <a:rPr lang="el-GR" dirty="0" err="1" smtClean="0"/>
              <a:t>ημιβόρεια</a:t>
            </a:r>
            <a:r>
              <a:rPr lang="el-GR" dirty="0" smtClean="0"/>
              <a:t> μπορεί να είναι τύπου Α ή τύπου Β	</a:t>
            </a:r>
            <a:r>
              <a:rPr lang="el-GR" dirty="0" smtClean="0">
                <a:sym typeface="Wingdings" pitchFamily="2" charset="2"/>
              </a:rPr>
              <a:t></a:t>
            </a:r>
            <a:endParaRPr lang="en-US" dirty="0" smtClean="0"/>
          </a:p>
          <a:p>
            <a:pPr>
              <a:buNone/>
            </a:pPr>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71472" y="357166"/>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ενιαία Θράκη </a:t>
            </a:r>
            <a:endParaRPr lang="el-GR" dirty="0"/>
          </a:p>
        </p:txBody>
      </p:sp>
      <p:pic>
        <p:nvPicPr>
          <p:cNvPr id="4098" name="Picture 2" descr="C:\Users\ΚΑΜΠΑΚΗ\Desktop\ΣΥΝΈΔΡΙΟ ΘΡΑΚΩΝ\θρακεσ φωτο\EB300CA6-BCED-46F4-B7D5-F09560F271F2.jpeg"/>
          <p:cNvPicPr>
            <a:picLocks noGrp="1" noChangeAspect="1" noChangeArrowheads="1"/>
          </p:cNvPicPr>
          <p:nvPr>
            <p:ph idx="1"/>
          </p:nvPr>
        </p:nvPicPr>
        <p:blipFill>
          <a:blip r:embed="rId2"/>
          <a:srcRect/>
          <a:stretch>
            <a:fillRect/>
          </a:stretch>
        </p:blipFill>
        <p:spPr bwMode="auto">
          <a:xfrm>
            <a:off x="2688792" y="1600199"/>
            <a:ext cx="4104307" cy="4932000"/>
          </a:xfrm>
          <a:prstGeom prst="rect">
            <a:avLst/>
          </a:prstGeom>
          <a:noFill/>
        </p:spPr>
      </p:pic>
      <p:pic>
        <p:nvPicPr>
          <p:cNvPr id="4"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i="1" dirty="0" smtClean="0"/>
              <a:t>Στα </a:t>
            </a:r>
            <a:r>
              <a:rPr lang="el-GR" sz="3200" b="1" i="1" dirty="0" err="1" smtClean="0"/>
              <a:t>ημιβόρεια</a:t>
            </a:r>
            <a:r>
              <a:rPr lang="el-GR" sz="3200" b="1" i="1" dirty="0" smtClean="0"/>
              <a:t> τύπου Α</a:t>
            </a:r>
            <a:endParaRPr lang="el-GR" sz="3200" dirty="0"/>
          </a:p>
        </p:txBody>
      </p:sp>
      <p:sp>
        <p:nvSpPr>
          <p:cNvPr id="3" name="2 - Θέση περιεχομένου"/>
          <p:cNvSpPr>
            <a:spLocks noGrp="1"/>
          </p:cNvSpPr>
          <p:nvPr>
            <p:ph idx="1"/>
          </p:nvPr>
        </p:nvSpPr>
        <p:spPr/>
        <p:txBody>
          <a:bodyPr/>
          <a:lstStyle/>
          <a:p>
            <a:pPr>
              <a:buNone/>
            </a:pPr>
            <a:r>
              <a:rPr lang="el-GR" dirty="0" smtClean="0"/>
              <a:t>	παρουσιάζεται μόνο το  πρώτο χαρακτηριστικό των βορείων, δηλαδή </a:t>
            </a:r>
            <a:endParaRPr lang="en-US" dirty="0" smtClean="0"/>
          </a:p>
          <a:p>
            <a:pPr>
              <a:buNone/>
            </a:pPr>
            <a:r>
              <a:rPr lang="en-US" dirty="0" smtClean="0"/>
              <a:t>	</a:t>
            </a:r>
            <a:r>
              <a:rPr lang="el-GR" dirty="0" smtClean="0"/>
              <a:t>μόνο στένωση –κλειστότερη προφορά- των φωνηέντων </a:t>
            </a:r>
            <a:r>
              <a:rPr lang="el-GR" i="1" dirty="0" smtClean="0"/>
              <a:t> </a:t>
            </a:r>
            <a:r>
              <a:rPr lang="el-GR" b="1" i="1" dirty="0" smtClean="0"/>
              <a:t>[</a:t>
            </a:r>
            <a:r>
              <a:rPr lang="en-US" b="1" i="1" dirty="0" smtClean="0"/>
              <a:t>e</a:t>
            </a:r>
            <a:r>
              <a:rPr lang="el-GR" b="1" i="1" dirty="0" smtClean="0"/>
              <a:t>]</a:t>
            </a:r>
            <a:r>
              <a:rPr lang="el-GR" i="1" dirty="0" smtClean="0"/>
              <a:t> </a:t>
            </a:r>
            <a:r>
              <a:rPr lang="el-GR" dirty="0" smtClean="0"/>
              <a:t> και </a:t>
            </a:r>
            <a:r>
              <a:rPr lang="el-GR" b="1" i="1" dirty="0" smtClean="0"/>
              <a:t> [</a:t>
            </a:r>
            <a:r>
              <a:rPr lang="en-US" b="1" i="1" dirty="0" smtClean="0"/>
              <a:t>o</a:t>
            </a:r>
            <a:r>
              <a:rPr lang="el-GR" b="1" i="1" dirty="0" smtClean="0"/>
              <a:t>] </a:t>
            </a:r>
            <a:r>
              <a:rPr lang="el-GR" dirty="0" smtClean="0"/>
              <a:t> σε άτονη θέση, δηλαδή  η τροπή τους σε </a:t>
            </a:r>
            <a:r>
              <a:rPr lang="el-GR" b="1" i="1" dirty="0" smtClean="0"/>
              <a:t>[</a:t>
            </a:r>
            <a:r>
              <a:rPr lang="en-US" b="1" i="1" dirty="0" err="1" smtClean="0"/>
              <a:t>i</a:t>
            </a:r>
            <a:r>
              <a:rPr lang="el-GR" b="1" i="1" dirty="0" smtClean="0"/>
              <a:t>]</a:t>
            </a:r>
            <a:r>
              <a:rPr lang="el-GR" b="1" dirty="0" smtClean="0"/>
              <a:t> </a:t>
            </a:r>
            <a:r>
              <a:rPr lang="el-GR" dirty="0" smtClean="0"/>
              <a:t>και</a:t>
            </a:r>
            <a:r>
              <a:rPr lang="el-GR" b="1" i="1" dirty="0" smtClean="0"/>
              <a:t> [</a:t>
            </a:r>
            <a:r>
              <a:rPr lang="en-US" b="1" i="1" dirty="0" smtClean="0"/>
              <a:t>u</a:t>
            </a:r>
            <a:r>
              <a:rPr lang="el-GR" b="1" i="1" dirty="0" smtClean="0"/>
              <a:t>]</a:t>
            </a:r>
            <a:r>
              <a:rPr lang="el-GR" dirty="0" smtClean="0"/>
              <a:t> αντίστοιχα. </a:t>
            </a:r>
          </a:p>
          <a:p>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71472" y="357166"/>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i="1" dirty="0" smtClean="0"/>
              <a:t>Τα </a:t>
            </a:r>
            <a:r>
              <a:rPr lang="el-GR" sz="3200" b="1" i="1" dirty="0" err="1" smtClean="0"/>
              <a:t>ημιβόρεια</a:t>
            </a:r>
            <a:r>
              <a:rPr lang="el-GR" sz="3200" b="1" i="1" dirty="0" smtClean="0"/>
              <a:t> τύπου Β</a:t>
            </a:r>
            <a:endParaRPr lang="el-GR" sz="3200" dirty="0"/>
          </a:p>
        </p:txBody>
      </p:sp>
      <p:sp>
        <p:nvSpPr>
          <p:cNvPr id="3" name="2 - Θέση περιεχομένου"/>
          <p:cNvSpPr>
            <a:spLocks noGrp="1"/>
          </p:cNvSpPr>
          <p:nvPr>
            <p:ph idx="1"/>
          </p:nvPr>
        </p:nvSpPr>
        <p:spPr/>
        <p:txBody>
          <a:bodyPr/>
          <a:lstStyle/>
          <a:p>
            <a:r>
              <a:rPr lang="el-GR" dirty="0" smtClean="0"/>
              <a:t>παρουσιάζουν </a:t>
            </a:r>
            <a:endParaRPr lang="en-US" dirty="0" smtClean="0"/>
          </a:p>
          <a:p>
            <a:pPr>
              <a:buNone/>
            </a:pPr>
            <a:r>
              <a:rPr lang="en-US" sz="3600" dirty="0" smtClean="0"/>
              <a:t>	</a:t>
            </a:r>
            <a:r>
              <a:rPr lang="el-GR" sz="3600" dirty="0" smtClean="0"/>
              <a:t>μόνο το χαρακτηριστικό  (</a:t>
            </a:r>
            <a:r>
              <a:rPr lang="en-US" sz="3600" dirty="0" smtClean="0"/>
              <a:t>ii</a:t>
            </a:r>
            <a:r>
              <a:rPr lang="el-GR" sz="3600" dirty="0" smtClean="0"/>
              <a:t>)</a:t>
            </a:r>
            <a:r>
              <a:rPr lang="en-US" sz="3600" dirty="0" smtClean="0"/>
              <a:t> </a:t>
            </a:r>
            <a:endParaRPr lang="el-GR" sz="3600" dirty="0" smtClean="0"/>
          </a:p>
          <a:p>
            <a:pPr>
              <a:buNone/>
            </a:pPr>
            <a:r>
              <a:rPr lang="el-GR" sz="3600" dirty="0" smtClean="0"/>
              <a:t>δηλ. </a:t>
            </a:r>
            <a:endParaRPr lang="en-US" sz="3600" dirty="0" smtClean="0"/>
          </a:p>
          <a:p>
            <a:pPr>
              <a:buNone/>
            </a:pPr>
            <a:r>
              <a:rPr lang="en-US" sz="3600" dirty="0" smtClean="0"/>
              <a:t>	</a:t>
            </a:r>
            <a:r>
              <a:rPr lang="el-GR" sz="3600" dirty="0" err="1" smtClean="0"/>
              <a:t>σίγηση</a:t>
            </a:r>
            <a:r>
              <a:rPr lang="el-GR" sz="3600" dirty="0" smtClean="0"/>
              <a:t> του τελικού </a:t>
            </a:r>
            <a:r>
              <a:rPr lang="el-GR" sz="3600" b="1" i="1" dirty="0" smtClean="0"/>
              <a:t>[</a:t>
            </a:r>
            <a:r>
              <a:rPr lang="en-US" sz="3600" b="1" i="1" dirty="0" err="1" smtClean="0"/>
              <a:t>i</a:t>
            </a:r>
            <a:r>
              <a:rPr lang="el-GR" sz="3600" b="1" i="1" dirty="0" smtClean="0"/>
              <a:t>]</a:t>
            </a:r>
            <a:r>
              <a:rPr lang="el-GR" sz="3600" dirty="0" smtClean="0"/>
              <a:t> καθώς και των </a:t>
            </a:r>
            <a:r>
              <a:rPr lang="el-GR" sz="3600" b="1" i="1" dirty="0" smtClean="0"/>
              <a:t> [</a:t>
            </a:r>
            <a:r>
              <a:rPr lang="en-US" sz="3600" b="1" i="1" dirty="0" err="1" smtClean="0"/>
              <a:t>i</a:t>
            </a:r>
            <a:r>
              <a:rPr lang="el-GR" sz="3600" b="1" i="1" dirty="0" smtClean="0"/>
              <a:t>] </a:t>
            </a:r>
            <a:r>
              <a:rPr lang="el-GR" sz="3600" dirty="0" smtClean="0"/>
              <a:t>και </a:t>
            </a:r>
            <a:r>
              <a:rPr lang="el-GR" sz="3600" b="1" i="1" dirty="0" smtClean="0"/>
              <a:t>[</a:t>
            </a:r>
            <a:r>
              <a:rPr lang="en-US" sz="3600" b="1" i="1" dirty="0" smtClean="0"/>
              <a:t>u</a:t>
            </a:r>
            <a:r>
              <a:rPr lang="el-GR" sz="3600" b="1" i="1" dirty="0" smtClean="0"/>
              <a:t>] </a:t>
            </a:r>
            <a:r>
              <a:rPr lang="el-GR" sz="3600" dirty="0" smtClean="0"/>
              <a:t>μέσα στη λέξη, όταν δεν τονίζονται</a:t>
            </a:r>
            <a:endParaRPr lang="el-GR" sz="3600"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71472" y="357166"/>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Βόρεια και </a:t>
            </a:r>
            <a:r>
              <a:rPr lang="el-GR" sz="3200" b="1" dirty="0" err="1" smtClean="0"/>
              <a:t>ημιβόρεια</a:t>
            </a:r>
            <a:r>
              <a:rPr lang="el-GR" sz="3200" b="1" dirty="0" smtClean="0"/>
              <a:t> ιδιώματα</a:t>
            </a:r>
            <a:br>
              <a:rPr lang="el-GR" sz="3200" b="1" dirty="0" smtClean="0"/>
            </a:br>
            <a:r>
              <a:rPr lang="el-GR" sz="3200" b="1" dirty="0" err="1" smtClean="0"/>
              <a:t>ισόγλωσσος</a:t>
            </a:r>
            <a:r>
              <a:rPr lang="el-GR" sz="3200" b="1" dirty="0" smtClean="0"/>
              <a:t> γραμμή </a:t>
            </a:r>
            <a:endParaRPr lang="el-GR" sz="3200" dirty="0"/>
          </a:p>
        </p:txBody>
      </p:sp>
      <p:pic>
        <p:nvPicPr>
          <p:cNvPr id="4" name="3 - Εικόνα"/>
          <p:cNvPicPr/>
          <p:nvPr/>
        </p:nvPicPr>
        <p:blipFill>
          <a:blip r:embed="rId2"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pic>
        <p:nvPicPr>
          <p:cNvPr id="5" name="Picture 3" descr="C:\Users\ΚΑΜΠΑΚΗ\Desktop\ΣΥΝΈΔΡΙΟ ΘΡΑΚΩΝ\θρακεσ φωτο\73B506AE-41C1-4904-A517-B464521BD4F3.jpeg"/>
          <p:cNvPicPr>
            <a:picLocks noChangeAspect="1" noChangeArrowheads="1"/>
          </p:cNvPicPr>
          <p:nvPr/>
        </p:nvPicPr>
        <p:blipFill>
          <a:blip r:embed="rId3" cstate="print"/>
          <a:srcRect/>
          <a:stretch>
            <a:fillRect/>
          </a:stretch>
        </p:blipFill>
        <p:spPr bwMode="auto">
          <a:xfrm>
            <a:off x="571472" y="357166"/>
            <a:ext cx="751438" cy="900000"/>
          </a:xfrm>
          <a:prstGeom prst="rect">
            <a:avLst/>
          </a:prstGeom>
          <a:noFill/>
        </p:spPr>
      </p:pic>
      <p:pic>
        <p:nvPicPr>
          <p:cNvPr id="6" name="Picture 2" descr="C:\Users\ΚΑΜΠΑΚΗ\Desktop\A0C2EF97-1C3A-4B0A-9917-F40B8E82C697.jpeg"/>
          <p:cNvPicPr>
            <a:picLocks noGrp="1" noChangeAspect="1" noChangeArrowheads="1"/>
          </p:cNvPicPr>
          <p:nvPr>
            <p:ph idx="1"/>
          </p:nvPr>
        </p:nvPicPr>
        <p:blipFill>
          <a:blip r:embed="rId4"/>
          <a:srcRect/>
          <a:stretch>
            <a:fillRect/>
          </a:stretch>
        </p:blipFill>
        <p:spPr bwMode="auto">
          <a:xfrm>
            <a:off x="2296960" y="1600199"/>
            <a:ext cx="4777322" cy="4752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latin typeface="Times New Roman" pitchFamily="18" charset="0"/>
                <a:cs typeface="Times New Roman" pitchFamily="18" charset="0"/>
              </a:rPr>
              <a:t>Συγκριτικός πίνακας </a:t>
            </a:r>
            <a:r>
              <a:rPr lang="el-GR" sz="2800" b="1" dirty="0" err="1" smtClean="0">
                <a:latin typeface="Times New Roman" pitchFamily="18" charset="0"/>
                <a:cs typeface="Times New Roman" pitchFamily="18" charset="0"/>
              </a:rPr>
              <a:t>φωνηεντισμού</a:t>
            </a:r>
            <a:r>
              <a:rPr lang="el-GR" sz="2800" b="1" dirty="0" smtClean="0">
                <a:latin typeface="Times New Roman" pitchFamily="18" charset="0"/>
                <a:cs typeface="Times New Roman" pitchFamily="18" charset="0"/>
              </a:rPr>
              <a:t> </a:t>
            </a:r>
            <a:endParaRPr lang="el-GR" sz="2800" dirty="0"/>
          </a:p>
        </p:txBody>
      </p:sp>
      <p:graphicFrame>
        <p:nvGraphicFramePr>
          <p:cNvPr id="4" name="3 - Θέση περιεχομένου"/>
          <p:cNvGraphicFramePr>
            <a:graphicFrameLocks noGrp="1"/>
          </p:cNvGraphicFramePr>
          <p:nvPr>
            <p:ph idx="1"/>
          </p:nvPr>
        </p:nvGraphicFramePr>
        <p:xfrm>
          <a:off x="457200" y="1600200"/>
          <a:ext cx="8229600" cy="48564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indent="-5080" algn="ctr">
                        <a:spcAft>
                          <a:spcPts val="600"/>
                        </a:spcAft>
                      </a:pPr>
                      <a:r>
                        <a:rPr lang="el-GR" sz="2400" b="1" dirty="0">
                          <a:latin typeface="Times New Roman"/>
                          <a:ea typeface="Times New Roman"/>
                          <a:cs typeface="Times New Roman"/>
                        </a:rPr>
                        <a:t>Νότια</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a:latin typeface="Times New Roman"/>
                          <a:ea typeface="Times New Roman"/>
                          <a:cs typeface="Times New Roman"/>
                        </a:rPr>
                        <a:t>Βόρεια</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err="1">
                          <a:latin typeface="Times New Roman"/>
                          <a:ea typeface="Times New Roman"/>
                          <a:cs typeface="Times New Roman"/>
                        </a:rPr>
                        <a:t>Ημιβόρεια</a:t>
                      </a:r>
                      <a:endParaRPr lang="el-GR" sz="2400" dirty="0">
                        <a:latin typeface="Times New Roman"/>
                        <a:ea typeface="Times New Roman"/>
                        <a:cs typeface="Times New Roman"/>
                      </a:endParaRPr>
                    </a:p>
                    <a:p>
                      <a:pPr indent="-5080" algn="ctr">
                        <a:spcAft>
                          <a:spcPts val="600"/>
                        </a:spcAft>
                      </a:pPr>
                      <a:r>
                        <a:rPr lang="el-GR" sz="2400" b="1" dirty="0">
                          <a:latin typeface="Times New Roman"/>
                          <a:ea typeface="Times New Roman"/>
                          <a:cs typeface="Times New Roman"/>
                        </a:rPr>
                        <a:t>Τύπου Α</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err="1">
                          <a:latin typeface="Times New Roman"/>
                          <a:ea typeface="Times New Roman"/>
                          <a:cs typeface="Times New Roman"/>
                        </a:rPr>
                        <a:t>Ημιβόρεια</a:t>
                      </a:r>
                      <a:endParaRPr lang="el-GR" sz="2400" dirty="0">
                        <a:latin typeface="Times New Roman"/>
                        <a:ea typeface="Times New Roman"/>
                        <a:cs typeface="Times New Roman"/>
                      </a:endParaRPr>
                    </a:p>
                    <a:p>
                      <a:pPr indent="-5080" algn="ctr">
                        <a:spcAft>
                          <a:spcPts val="600"/>
                        </a:spcAft>
                      </a:pPr>
                      <a:r>
                        <a:rPr lang="el-GR" sz="2400" b="1" dirty="0">
                          <a:latin typeface="Times New Roman"/>
                          <a:ea typeface="Times New Roman"/>
                          <a:cs typeface="Times New Roman"/>
                        </a:rPr>
                        <a:t>Τύπου Β</a:t>
                      </a:r>
                      <a:endParaRPr lang="el-GR" sz="24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indent="-5080" algn="ctr">
                        <a:spcAft>
                          <a:spcPts val="600"/>
                        </a:spcAft>
                      </a:pPr>
                      <a:r>
                        <a:rPr lang="el-GR" sz="2400" b="1" i="1" dirty="0" smtClean="0">
                          <a:latin typeface="Times New Roman"/>
                          <a:ea typeface="Times New Roman"/>
                          <a:cs typeface="Times New Roman"/>
                        </a:rPr>
                        <a:t>παιδί    </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i="1" dirty="0" err="1">
                          <a:latin typeface="Times New Roman"/>
                          <a:ea typeface="Times New Roman"/>
                          <a:cs typeface="Times New Roman"/>
                        </a:rPr>
                        <a:t>πιδί</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err="1">
                          <a:latin typeface="Times New Roman"/>
                          <a:ea typeface="Times New Roman"/>
                          <a:cs typeface="Times New Roman"/>
                        </a:rPr>
                        <a:t>π’δι</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a:latin typeface="Times New Roman"/>
                          <a:ea typeface="Times New Roman"/>
                          <a:cs typeface="Times New Roman"/>
                        </a:rPr>
                        <a:t>παιδί</a:t>
                      </a:r>
                      <a:endParaRPr lang="el-GR" sz="2400">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indent="-5080" algn="ctr">
                        <a:spcAft>
                          <a:spcPts val="600"/>
                        </a:spcAft>
                      </a:pPr>
                      <a:r>
                        <a:rPr lang="el-GR" sz="2400" b="1" i="1" dirty="0">
                          <a:latin typeface="Times New Roman"/>
                          <a:ea typeface="Times New Roman"/>
                          <a:cs typeface="Times New Roman"/>
                        </a:rPr>
                        <a:t>κάμπος</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i="1" dirty="0">
                          <a:latin typeface="Times New Roman"/>
                          <a:ea typeface="Times New Roman"/>
                          <a:cs typeface="Times New Roman"/>
                        </a:rPr>
                        <a:t>κάμπους</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a:latin typeface="Times New Roman"/>
                          <a:ea typeface="Times New Roman"/>
                          <a:cs typeface="Times New Roman"/>
                        </a:rPr>
                        <a:t>κάμπους</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a:latin typeface="Times New Roman"/>
                          <a:ea typeface="Times New Roman"/>
                          <a:cs typeface="Times New Roman"/>
                        </a:rPr>
                        <a:t>κάμπος</a:t>
                      </a:r>
                      <a:endParaRPr lang="el-GR" sz="2400">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indent="-5080" algn="ctr">
                        <a:spcAft>
                          <a:spcPts val="600"/>
                        </a:spcAft>
                      </a:pPr>
                      <a:r>
                        <a:rPr lang="el-GR" sz="2400" b="1" i="1" dirty="0">
                          <a:latin typeface="Times New Roman"/>
                          <a:ea typeface="Times New Roman"/>
                          <a:cs typeface="Times New Roman"/>
                        </a:rPr>
                        <a:t>ποδάρι</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i="1" dirty="0" err="1">
                          <a:latin typeface="Times New Roman"/>
                          <a:ea typeface="Times New Roman"/>
                          <a:cs typeface="Times New Roman"/>
                        </a:rPr>
                        <a:t>πουδάρ</a:t>
                      </a:r>
                      <a:r>
                        <a:rPr lang="el-GR" sz="2400" b="1" i="1" dirty="0">
                          <a:latin typeface="Times New Roman"/>
                          <a:ea typeface="Times New Roman"/>
                          <a:cs typeface="Times New Roman"/>
                        </a:rPr>
                        <a:t>’</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err="1">
                          <a:latin typeface="Times New Roman"/>
                          <a:ea typeface="Times New Roman"/>
                          <a:cs typeface="Times New Roman"/>
                        </a:rPr>
                        <a:t>πουδάρι</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err="1">
                          <a:latin typeface="Times New Roman"/>
                          <a:ea typeface="Times New Roman"/>
                          <a:cs typeface="Times New Roman"/>
                        </a:rPr>
                        <a:t>ποδάρ</a:t>
                      </a:r>
                      <a:r>
                        <a:rPr lang="el-GR" sz="2400" b="1" dirty="0">
                          <a:latin typeface="Times New Roman"/>
                          <a:ea typeface="Times New Roman"/>
                          <a:cs typeface="Times New Roman"/>
                        </a:rPr>
                        <a:t>’</a:t>
                      </a:r>
                      <a:endParaRPr lang="el-GR" sz="24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indent="-5080" algn="ctr">
                        <a:spcAft>
                          <a:spcPts val="600"/>
                        </a:spcAft>
                      </a:pPr>
                      <a:r>
                        <a:rPr lang="el-GR" sz="2400" b="1" i="1" dirty="0">
                          <a:latin typeface="Times New Roman"/>
                          <a:ea typeface="Times New Roman"/>
                          <a:cs typeface="Times New Roman"/>
                        </a:rPr>
                        <a:t>πηγάδι</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i="1" dirty="0" err="1">
                          <a:latin typeface="Times New Roman"/>
                          <a:ea typeface="Times New Roman"/>
                          <a:cs typeface="Times New Roman"/>
                        </a:rPr>
                        <a:t>πηγάδ</a:t>
                      </a:r>
                      <a:r>
                        <a:rPr lang="el-GR" sz="2400" b="1" i="1" dirty="0">
                          <a:latin typeface="Times New Roman"/>
                          <a:ea typeface="Times New Roman"/>
                          <a:cs typeface="Times New Roman"/>
                        </a:rPr>
                        <a:t>’ ή </a:t>
                      </a:r>
                      <a:r>
                        <a:rPr lang="en-US" sz="2400" b="1" i="1" dirty="0">
                          <a:latin typeface="Times New Roman"/>
                          <a:ea typeface="Times New Roman"/>
                          <a:cs typeface="Times New Roman"/>
                        </a:rPr>
                        <a:t>b</a:t>
                      </a:r>
                      <a:r>
                        <a:rPr lang="el-GR" sz="2400" b="1" i="1" dirty="0">
                          <a:latin typeface="Times New Roman"/>
                          <a:ea typeface="Times New Roman"/>
                          <a:cs typeface="Times New Roman"/>
                        </a:rPr>
                        <a:t>’</a:t>
                      </a:r>
                      <a:r>
                        <a:rPr lang="el-GR" sz="2400" b="1" i="1" dirty="0" err="1">
                          <a:latin typeface="Times New Roman"/>
                          <a:ea typeface="Times New Roman"/>
                          <a:cs typeface="Times New Roman"/>
                        </a:rPr>
                        <a:t>γάδ</a:t>
                      </a:r>
                      <a:r>
                        <a:rPr lang="el-GR" sz="2400" b="1" i="1" dirty="0">
                          <a:latin typeface="Times New Roman"/>
                          <a:ea typeface="Times New Roman"/>
                          <a:cs typeface="Times New Roman"/>
                        </a:rPr>
                        <a:t>’</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smtClean="0">
                          <a:latin typeface="Times New Roman"/>
                          <a:ea typeface="Times New Roman"/>
                          <a:cs typeface="Times New Roman"/>
                        </a:rPr>
                        <a:t>πηγάδ</a:t>
                      </a:r>
                      <a:r>
                        <a:rPr lang="el-GR" sz="2400" b="1" dirty="0">
                          <a:latin typeface="Times New Roman"/>
                          <a:ea typeface="Times New Roman"/>
                          <a:cs typeface="Times New Roman"/>
                        </a:rPr>
                        <a:t>ι</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err="1" smtClean="0">
                          <a:latin typeface="Times New Roman"/>
                          <a:ea typeface="Times New Roman"/>
                          <a:cs typeface="Times New Roman"/>
                        </a:rPr>
                        <a:t>πηγάδ</a:t>
                      </a:r>
                      <a:r>
                        <a:rPr lang="el-GR" sz="2400" b="1" dirty="0" smtClean="0">
                          <a:latin typeface="Times New Roman"/>
                          <a:ea typeface="Times New Roman"/>
                          <a:cs typeface="Times New Roman"/>
                        </a:rPr>
                        <a:t>’</a:t>
                      </a:r>
                      <a:endParaRPr lang="el-GR" sz="24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indent="-5080" algn="ctr">
                        <a:spcAft>
                          <a:spcPts val="600"/>
                        </a:spcAft>
                      </a:pPr>
                      <a:r>
                        <a:rPr lang="el-GR" sz="2400" b="1" i="1">
                          <a:latin typeface="Times New Roman"/>
                          <a:ea typeface="Times New Roman"/>
                          <a:cs typeface="Times New Roman"/>
                        </a:rPr>
                        <a:t>χωράφι</a:t>
                      </a:r>
                      <a:endParaRPr lang="el-GR" sz="2400">
                        <a:latin typeface="Times New Roman"/>
                        <a:ea typeface="Times New Roman"/>
                        <a:cs typeface="Times New Roman"/>
                      </a:endParaRPr>
                    </a:p>
                  </a:txBody>
                  <a:tcPr marL="68580" marR="68580" marT="0" marB="0"/>
                </a:tc>
                <a:tc>
                  <a:txBody>
                    <a:bodyPr/>
                    <a:lstStyle/>
                    <a:p>
                      <a:pPr indent="-5080" algn="ctr">
                        <a:spcAft>
                          <a:spcPts val="600"/>
                        </a:spcAft>
                      </a:pPr>
                      <a:r>
                        <a:rPr lang="el-GR" sz="2400" b="1" i="1" dirty="0" err="1">
                          <a:latin typeface="Times New Roman"/>
                          <a:ea typeface="Times New Roman"/>
                          <a:cs typeface="Times New Roman"/>
                        </a:rPr>
                        <a:t>χουράφ</a:t>
                      </a:r>
                      <a:r>
                        <a:rPr lang="el-GR" sz="2400" b="1" i="1" dirty="0">
                          <a:latin typeface="Times New Roman"/>
                          <a:ea typeface="Times New Roman"/>
                          <a:cs typeface="Times New Roman"/>
                        </a:rPr>
                        <a:t>’</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err="1">
                          <a:latin typeface="Times New Roman"/>
                          <a:ea typeface="Times New Roman"/>
                          <a:cs typeface="Times New Roman"/>
                        </a:rPr>
                        <a:t>χουράφι</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err="1">
                          <a:latin typeface="Times New Roman"/>
                          <a:ea typeface="Times New Roman"/>
                          <a:cs typeface="Times New Roman"/>
                        </a:rPr>
                        <a:t>χωράφ</a:t>
                      </a:r>
                      <a:r>
                        <a:rPr lang="el-GR" sz="2400" b="1" dirty="0">
                          <a:latin typeface="Times New Roman"/>
                          <a:ea typeface="Times New Roman"/>
                          <a:cs typeface="Times New Roman"/>
                        </a:rPr>
                        <a:t>’</a:t>
                      </a:r>
                      <a:endParaRPr lang="el-GR" sz="24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indent="-5080" algn="ctr">
                        <a:spcAft>
                          <a:spcPts val="600"/>
                        </a:spcAft>
                      </a:pPr>
                      <a:r>
                        <a:rPr lang="el-GR" sz="2400" b="1" i="1">
                          <a:latin typeface="Times New Roman"/>
                          <a:ea typeface="Times New Roman"/>
                          <a:cs typeface="Times New Roman"/>
                        </a:rPr>
                        <a:t>θερίζει</a:t>
                      </a:r>
                      <a:endParaRPr lang="el-GR" sz="2400">
                        <a:latin typeface="Times New Roman"/>
                        <a:ea typeface="Times New Roman"/>
                        <a:cs typeface="Times New Roman"/>
                      </a:endParaRPr>
                    </a:p>
                  </a:txBody>
                  <a:tcPr marL="68580" marR="68580" marT="0" marB="0"/>
                </a:tc>
                <a:tc>
                  <a:txBody>
                    <a:bodyPr/>
                    <a:lstStyle/>
                    <a:p>
                      <a:pPr indent="-5080" algn="ctr">
                        <a:spcAft>
                          <a:spcPts val="600"/>
                        </a:spcAft>
                      </a:pPr>
                      <a:r>
                        <a:rPr lang="el-GR" sz="2400" b="1" i="1" dirty="0" err="1">
                          <a:latin typeface="Times New Roman"/>
                          <a:ea typeface="Times New Roman"/>
                          <a:cs typeface="Times New Roman"/>
                        </a:rPr>
                        <a:t>θιρίζ</a:t>
                      </a:r>
                      <a:r>
                        <a:rPr lang="el-GR" sz="2400" b="1" i="1" dirty="0">
                          <a:latin typeface="Times New Roman"/>
                          <a:ea typeface="Times New Roman"/>
                          <a:cs typeface="Times New Roman"/>
                        </a:rPr>
                        <a:t>’</a:t>
                      </a:r>
                      <a:endParaRPr lang="el-GR" sz="2400" dirty="0">
                        <a:latin typeface="Times New Roman"/>
                        <a:ea typeface="Times New Roman"/>
                        <a:cs typeface="Times New Roman"/>
                      </a:endParaRPr>
                    </a:p>
                  </a:txBody>
                  <a:tcPr marL="68580" marR="68580" marT="0" marB="0"/>
                </a:tc>
                <a:tc>
                  <a:txBody>
                    <a:bodyPr/>
                    <a:lstStyle/>
                    <a:p>
                      <a:pPr indent="-5080">
                        <a:spcAft>
                          <a:spcPts val="600"/>
                        </a:spcAft>
                      </a:pPr>
                      <a:r>
                        <a:rPr lang="el-GR" sz="2400" b="1" dirty="0">
                          <a:latin typeface="Times New Roman"/>
                          <a:ea typeface="Times New Roman"/>
                          <a:cs typeface="Times New Roman"/>
                        </a:rPr>
                        <a:t>      </a:t>
                      </a:r>
                      <a:r>
                        <a:rPr lang="el-GR" sz="2400" b="1" dirty="0" err="1">
                          <a:latin typeface="Times New Roman"/>
                          <a:ea typeface="Times New Roman"/>
                          <a:cs typeface="Times New Roman"/>
                        </a:rPr>
                        <a:t>θιρίζει</a:t>
                      </a:r>
                      <a:endParaRPr lang="el-GR" sz="2400" dirty="0">
                        <a:latin typeface="Times New Roman"/>
                        <a:ea typeface="Times New Roman"/>
                        <a:cs typeface="Times New Roman"/>
                      </a:endParaRPr>
                    </a:p>
                  </a:txBody>
                  <a:tcPr marL="68580" marR="68580" marT="0" marB="0"/>
                </a:tc>
                <a:tc>
                  <a:txBody>
                    <a:bodyPr/>
                    <a:lstStyle/>
                    <a:p>
                      <a:pPr indent="-5080">
                        <a:spcAft>
                          <a:spcPts val="600"/>
                        </a:spcAft>
                      </a:pPr>
                      <a:r>
                        <a:rPr lang="el-GR" sz="2400" b="1" dirty="0">
                          <a:latin typeface="Times New Roman"/>
                          <a:ea typeface="Times New Roman"/>
                          <a:cs typeface="Times New Roman"/>
                        </a:rPr>
                        <a:t>      </a:t>
                      </a:r>
                      <a:r>
                        <a:rPr lang="el-GR" sz="2400" b="1" dirty="0" err="1">
                          <a:latin typeface="Times New Roman"/>
                          <a:ea typeface="Times New Roman"/>
                          <a:cs typeface="Times New Roman"/>
                        </a:rPr>
                        <a:t>θερίζ</a:t>
                      </a:r>
                      <a:r>
                        <a:rPr lang="el-GR" sz="2400" b="1" dirty="0">
                          <a:latin typeface="Times New Roman"/>
                          <a:ea typeface="Times New Roman"/>
                          <a:cs typeface="Times New Roman"/>
                        </a:rPr>
                        <a:t>’</a:t>
                      </a:r>
                      <a:endParaRPr lang="el-GR" sz="24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indent="-5080" algn="ctr">
                        <a:spcAft>
                          <a:spcPts val="600"/>
                        </a:spcAft>
                      </a:pPr>
                      <a:r>
                        <a:rPr lang="el-GR" sz="2400" b="1" i="1">
                          <a:latin typeface="Times New Roman"/>
                          <a:ea typeface="Times New Roman"/>
                          <a:cs typeface="Times New Roman"/>
                        </a:rPr>
                        <a:t>θεριστής</a:t>
                      </a:r>
                      <a:endParaRPr lang="el-GR" sz="2400">
                        <a:latin typeface="Times New Roman"/>
                        <a:ea typeface="Times New Roman"/>
                        <a:cs typeface="Times New Roman"/>
                      </a:endParaRPr>
                    </a:p>
                  </a:txBody>
                  <a:tcPr marL="68580" marR="68580" marT="0" marB="0"/>
                </a:tc>
                <a:tc>
                  <a:txBody>
                    <a:bodyPr/>
                    <a:lstStyle/>
                    <a:p>
                      <a:pPr indent="-5080" algn="ctr">
                        <a:spcAft>
                          <a:spcPts val="600"/>
                        </a:spcAft>
                      </a:pPr>
                      <a:r>
                        <a:rPr lang="el-GR" sz="2400" b="1" i="1">
                          <a:latin typeface="Times New Roman"/>
                          <a:ea typeface="Times New Roman"/>
                          <a:cs typeface="Times New Roman"/>
                        </a:rPr>
                        <a:t>θιριστής ή θιρ’στής</a:t>
                      </a:r>
                      <a:endParaRPr lang="el-GR" sz="240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err="1">
                          <a:latin typeface="Times New Roman"/>
                          <a:ea typeface="Times New Roman"/>
                          <a:cs typeface="Times New Roman"/>
                        </a:rPr>
                        <a:t>θιριστής</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err="1">
                          <a:latin typeface="Times New Roman"/>
                          <a:ea typeface="Times New Roman"/>
                          <a:cs typeface="Times New Roman"/>
                        </a:rPr>
                        <a:t>θερ’στής</a:t>
                      </a:r>
                      <a:endParaRPr lang="el-GR" sz="24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7"/>
                  </a:ext>
                </a:extLst>
              </a:tr>
              <a:tr h="370840">
                <a:tc>
                  <a:txBody>
                    <a:bodyPr/>
                    <a:lstStyle/>
                    <a:p>
                      <a:pPr indent="-5080" algn="ctr">
                        <a:spcAft>
                          <a:spcPts val="600"/>
                        </a:spcAft>
                      </a:pPr>
                      <a:r>
                        <a:rPr lang="el-GR" sz="2400" b="1" i="1" dirty="0">
                          <a:latin typeface="Times New Roman"/>
                          <a:ea typeface="Times New Roman"/>
                          <a:cs typeface="Times New Roman"/>
                        </a:rPr>
                        <a:t>κουδούνι</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i="1" dirty="0" err="1">
                          <a:latin typeface="Times New Roman"/>
                          <a:ea typeface="Times New Roman"/>
                          <a:cs typeface="Times New Roman"/>
                        </a:rPr>
                        <a:t>κουδούν</a:t>
                      </a:r>
                      <a:r>
                        <a:rPr lang="el-GR" sz="2400" b="1" i="1" dirty="0">
                          <a:latin typeface="Times New Roman"/>
                          <a:ea typeface="Times New Roman"/>
                          <a:cs typeface="Times New Roman"/>
                        </a:rPr>
                        <a:t>’ ή </a:t>
                      </a:r>
                      <a:r>
                        <a:rPr lang="en-US" sz="2400" b="1" i="1" dirty="0">
                          <a:latin typeface="Times New Roman"/>
                          <a:ea typeface="Times New Roman"/>
                          <a:cs typeface="Times New Roman"/>
                        </a:rPr>
                        <a:t>g</a:t>
                      </a:r>
                      <a:r>
                        <a:rPr lang="el-GR" sz="2400" b="1" i="1" dirty="0" err="1">
                          <a:latin typeface="Times New Roman"/>
                          <a:ea typeface="Times New Roman"/>
                          <a:cs typeface="Times New Roman"/>
                        </a:rPr>
                        <a:t>δούν</a:t>
                      </a:r>
                      <a:r>
                        <a:rPr lang="el-GR" sz="2400" b="1" i="1" dirty="0">
                          <a:latin typeface="Times New Roman"/>
                          <a:ea typeface="Times New Roman"/>
                          <a:cs typeface="Times New Roman"/>
                        </a:rPr>
                        <a:t>’</a:t>
                      </a:r>
                      <a:endParaRPr lang="el-GR" sz="2400" dirty="0">
                        <a:latin typeface="Times New Roman"/>
                        <a:ea typeface="Times New Roman"/>
                        <a:cs typeface="Times New Roman"/>
                      </a:endParaRPr>
                    </a:p>
                  </a:txBody>
                  <a:tcPr marL="68580" marR="68580" marT="0" marB="0"/>
                </a:tc>
                <a:tc>
                  <a:txBody>
                    <a:bodyPr/>
                    <a:lstStyle/>
                    <a:p>
                      <a:pPr>
                        <a:spcAft>
                          <a:spcPts val="600"/>
                        </a:spcAft>
                      </a:pPr>
                      <a:r>
                        <a:rPr lang="el-GR" sz="2400" b="1" dirty="0">
                          <a:latin typeface="Times New Roman"/>
                          <a:ea typeface="Times New Roman"/>
                          <a:cs typeface="Times New Roman"/>
                        </a:rPr>
                        <a:t>        κουδούνι</a:t>
                      </a:r>
                      <a:endParaRPr lang="el-GR" sz="2400" dirty="0">
                        <a:latin typeface="Times New Roman"/>
                        <a:ea typeface="Times New Roman"/>
                        <a:cs typeface="Times New Roman"/>
                      </a:endParaRPr>
                    </a:p>
                  </a:txBody>
                  <a:tcPr marL="68580" marR="68580" marT="0" marB="0"/>
                </a:tc>
                <a:tc>
                  <a:txBody>
                    <a:bodyPr/>
                    <a:lstStyle/>
                    <a:p>
                      <a:pPr indent="-5080" algn="ctr">
                        <a:spcAft>
                          <a:spcPts val="600"/>
                        </a:spcAft>
                      </a:pPr>
                      <a:r>
                        <a:rPr lang="el-GR" sz="2400" b="1" dirty="0" err="1">
                          <a:latin typeface="Times New Roman"/>
                          <a:ea typeface="Times New Roman"/>
                          <a:cs typeface="Times New Roman"/>
                        </a:rPr>
                        <a:t>κ’δουν</a:t>
                      </a:r>
                      <a:r>
                        <a:rPr lang="el-GR" sz="2400" b="1" dirty="0">
                          <a:latin typeface="Times New Roman"/>
                          <a:ea typeface="Times New Roman"/>
                          <a:cs typeface="Times New Roman"/>
                        </a:rPr>
                        <a:t>’</a:t>
                      </a:r>
                      <a:endParaRPr lang="el-GR" sz="24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8"/>
                  </a:ext>
                </a:extLst>
              </a:tr>
            </a:tbl>
          </a:graphicData>
        </a:graphic>
      </p:graphicFrame>
      <p:pic>
        <p:nvPicPr>
          <p:cNvPr id="5"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00034" y="214290"/>
            <a:ext cx="751438" cy="900000"/>
          </a:xfrm>
          <a:prstGeom prst="rect">
            <a:avLst/>
          </a:prstGeom>
          <a:noFill/>
        </p:spPr>
      </p:pic>
      <p:pic>
        <p:nvPicPr>
          <p:cNvPr id="6" name="5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200" b="1" dirty="0" smtClean="0">
                <a:solidFill>
                  <a:srgbClr val="C00000"/>
                </a:solidFill>
              </a:rPr>
              <a:t>ΧΑΡΑΚΤΗΡΙΣΤΙΚΑ</a:t>
            </a:r>
            <a:br>
              <a:rPr lang="el-GR" sz="2200" b="1" dirty="0" smtClean="0">
                <a:solidFill>
                  <a:srgbClr val="C00000"/>
                </a:solidFill>
              </a:rPr>
            </a:br>
            <a:r>
              <a:rPr lang="el-GR" sz="2200" b="1" dirty="0" smtClean="0">
                <a:solidFill>
                  <a:srgbClr val="C00000"/>
                </a:solidFill>
              </a:rPr>
              <a:t>ΝΕΟΛΛΗΝΙΚΩΝ ΔΙΑΛΕΚΤΙΚΏΝ </a:t>
            </a:r>
            <a:br>
              <a:rPr lang="el-GR" sz="2200" b="1" dirty="0" smtClean="0">
                <a:solidFill>
                  <a:srgbClr val="C00000"/>
                </a:solidFill>
              </a:rPr>
            </a:br>
            <a:r>
              <a:rPr lang="el-GR" sz="2200" b="1" dirty="0" smtClean="0">
                <a:solidFill>
                  <a:srgbClr val="C00000"/>
                </a:solidFill>
              </a:rPr>
              <a:t>ΠΟΙΚΙΛΙΩΝ ΤΗΣ ΘΡΑΚΗΣ </a:t>
            </a:r>
            <a:endParaRPr lang="el-GR" sz="2800" dirty="0"/>
          </a:p>
        </p:txBody>
      </p:sp>
      <p:sp>
        <p:nvSpPr>
          <p:cNvPr id="3" name="2 - Θέση περιεχομένου"/>
          <p:cNvSpPr>
            <a:spLocks noGrp="1"/>
          </p:cNvSpPr>
          <p:nvPr>
            <p:ph idx="1"/>
          </p:nvPr>
        </p:nvSpPr>
        <p:spPr/>
        <p:txBody>
          <a:bodyPr/>
          <a:lstStyle/>
          <a:p>
            <a:pPr algn="ctr">
              <a:buNone/>
            </a:pPr>
            <a:endParaRPr lang="en-US" b="1" dirty="0" smtClean="0">
              <a:solidFill>
                <a:srgbClr val="C00000"/>
              </a:solidFill>
            </a:endParaRPr>
          </a:p>
          <a:p>
            <a:pPr algn="ctr">
              <a:buNone/>
            </a:pPr>
            <a:endParaRPr lang="en-US" b="1" dirty="0" smtClean="0">
              <a:solidFill>
                <a:srgbClr val="C00000"/>
              </a:solidFill>
            </a:endParaRPr>
          </a:p>
          <a:p>
            <a:pPr algn="ctr">
              <a:buNone/>
            </a:pPr>
            <a:endParaRPr lang="en-US" b="1" dirty="0" smtClean="0">
              <a:solidFill>
                <a:srgbClr val="C00000"/>
              </a:solidFill>
            </a:endParaRPr>
          </a:p>
          <a:p>
            <a:pPr algn="ctr">
              <a:buNone/>
            </a:pPr>
            <a:endParaRPr lang="en-US" b="1" dirty="0" smtClean="0">
              <a:solidFill>
                <a:srgbClr val="C00000"/>
              </a:solidFill>
            </a:endParaRPr>
          </a:p>
          <a:p>
            <a:pPr algn="ctr">
              <a:buNone/>
            </a:pPr>
            <a:r>
              <a:rPr lang="el-GR" b="1" dirty="0" smtClean="0">
                <a:solidFill>
                  <a:srgbClr val="C00000"/>
                </a:solidFill>
              </a:rPr>
              <a:t>1. Φωνήεντα</a:t>
            </a:r>
          </a:p>
          <a:p>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611560" y="274638"/>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C00000"/>
                </a:solidFill>
              </a:rPr>
              <a:t>1. Αφαιρέσεις φωνηέντων</a:t>
            </a:r>
            <a:br>
              <a:rPr lang="el-GR" sz="3200" b="1" dirty="0" smtClean="0">
                <a:solidFill>
                  <a:srgbClr val="C00000"/>
                </a:solidFill>
              </a:rPr>
            </a:br>
            <a:r>
              <a:rPr lang="el-GR" sz="2800" b="1" i="1" dirty="0" smtClean="0">
                <a:solidFill>
                  <a:srgbClr val="C00000"/>
                </a:solidFill>
              </a:rPr>
              <a:t>1.1. Αφαίρεση (του αρχικού φωνήεντος)</a:t>
            </a:r>
            <a:endParaRPr lang="el-GR" sz="2800" dirty="0" smtClean="0">
              <a:solidFill>
                <a:srgbClr val="C00000"/>
              </a:solidFill>
            </a:endParaRPr>
          </a:p>
        </p:txBody>
      </p:sp>
      <p:sp>
        <p:nvSpPr>
          <p:cNvPr id="3" name="2 - Θέση περιεχομένου"/>
          <p:cNvSpPr>
            <a:spLocks noGrp="1"/>
          </p:cNvSpPr>
          <p:nvPr>
            <p:ph idx="1"/>
          </p:nvPr>
        </p:nvSpPr>
        <p:spPr/>
        <p:txBody>
          <a:bodyPr>
            <a:normAutofit fontScale="85000" lnSpcReduction="10000"/>
          </a:bodyPr>
          <a:lstStyle/>
          <a:p>
            <a:pPr>
              <a:buNone/>
            </a:pPr>
            <a:r>
              <a:rPr lang="el-GR" b="1" i="1" dirty="0" smtClean="0"/>
              <a:t>	(α)  Αφαίρεση του αρχικού [</a:t>
            </a:r>
            <a:r>
              <a:rPr lang="en-US" b="1" i="1" dirty="0" smtClean="0"/>
              <a:t>a</a:t>
            </a:r>
            <a:r>
              <a:rPr lang="el-GR" b="1" i="1" dirty="0" smtClean="0"/>
              <a:t>]</a:t>
            </a:r>
            <a:r>
              <a:rPr lang="el-GR" b="1" dirty="0" smtClean="0"/>
              <a:t>  </a:t>
            </a:r>
            <a:endParaRPr lang="el-GR" dirty="0" smtClean="0"/>
          </a:p>
          <a:p>
            <a:r>
              <a:rPr lang="el-GR" b="1" dirty="0" smtClean="0"/>
              <a:t>&lt;</a:t>
            </a:r>
            <a:r>
              <a:rPr lang="el-GR" b="1" i="1" dirty="0" smtClean="0"/>
              <a:t>’</a:t>
            </a:r>
            <a:r>
              <a:rPr lang="el-GR" b="1" i="1" dirty="0" err="1" smtClean="0"/>
              <a:t>γαπώ</a:t>
            </a:r>
            <a:r>
              <a:rPr lang="el-GR" b="1" i="1" dirty="0" smtClean="0"/>
              <a:t> = αγαπώ &gt;, &lt;’</a:t>
            </a:r>
            <a:r>
              <a:rPr lang="el-GR" b="1" i="1" dirty="0" err="1" smtClean="0"/>
              <a:t>γοράζω</a:t>
            </a:r>
            <a:r>
              <a:rPr lang="el-GR" b="1" i="1" dirty="0" smtClean="0"/>
              <a:t> = αγοράζω&gt;,</a:t>
            </a:r>
            <a:endParaRPr lang="el-GR" dirty="0" smtClean="0"/>
          </a:p>
          <a:p>
            <a:r>
              <a:rPr lang="el-GR" b="1" i="1" dirty="0" smtClean="0"/>
              <a:t> &lt;’</a:t>
            </a:r>
            <a:r>
              <a:rPr lang="el-GR" b="1" i="1" dirty="0" err="1" smtClean="0"/>
              <a:t>δειάζω</a:t>
            </a:r>
            <a:r>
              <a:rPr lang="el-GR" b="1" i="1" dirty="0" smtClean="0"/>
              <a:t> = αδειάζω&gt;, &lt;’</a:t>
            </a:r>
            <a:r>
              <a:rPr lang="el-GR" b="1" i="1" dirty="0" err="1" smtClean="0"/>
              <a:t>κόμα</a:t>
            </a:r>
            <a:r>
              <a:rPr lang="el-GR" b="1" i="1" dirty="0" smtClean="0"/>
              <a:t> = ακόμα&gt;, </a:t>
            </a:r>
            <a:endParaRPr lang="el-GR" dirty="0" smtClean="0"/>
          </a:p>
          <a:p>
            <a:r>
              <a:rPr lang="el-GR" b="1" i="1" dirty="0" smtClean="0"/>
              <a:t>&lt;</a:t>
            </a:r>
            <a:r>
              <a:rPr lang="el-GR" b="1" i="1" dirty="0" err="1" smtClean="0"/>
              <a:t>νεκο</a:t>
            </a:r>
            <a:r>
              <a:rPr lang="en-US" b="1" i="1" dirty="0" smtClean="0"/>
              <a:t>b</a:t>
            </a:r>
            <a:r>
              <a:rPr lang="el-GR" b="1" i="1" dirty="0" err="1" smtClean="0"/>
              <a:t>ώνουμ</a:t>
            </a:r>
            <a:r>
              <a:rPr lang="el-GR" b="1" i="1" dirty="0" smtClean="0"/>
              <a:t>’ = ανασκουμπώνομαι = ετοιμάζομαι για κάτι&gt;, </a:t>
            </a:r>
            <a:endParaRPr lang="el-GR" dirty="0" smtClean="0"/>
          </a:p>
          <a:p>
            <a:r>
              <a:rPr lang="el-GR" b="1" i="1" dirty="0" smtClean="0"/>
              <a:t>&lt;</a:t>
            </a:r>
            <a:r>
              <a:rPr lang="el-GR" b="1" i="1" dirty="0" err="1" smtClean="0"/>
              <a:t>πλογούμ</a:t>
            </a:r>
            <a:r>
              <a:rPr lang="el-GR" b="1" i="1" dirty="0" smtClean="0"/>
              <a:t>’ = απολογούμαι = αποκρίνομαι&gt;, </a:t>
            </a:r>
            <a:endParaRPr lang="el-GR" dirty="0" smtClean="0"/>
          </a:p>
          <a:p>
            <a:r>
              <a:rPr lang="el-GR" b="1" i="1" dirty="0" smtClean="0"/>
              <a:t>&lt;’</a:t>
            </a:r>
            <a:r>
              <a:rPr lang="el-GR" b="1" i="1" dirty="0" err="1" smtClean="0"/>
              <a:t>πεθνήσκω</a:t>
            </a:r>
            <a:r>
              <a:rPr lang="el-GR" b="1" i="1" dirty="0" smtClean="0"/>
              <a:t> = πεθαίνω&gt;, &lt;’</a:t>
            </a:r>
            <a:r>
              <a:rPr lang="el-GR" b="1" i="1" dirty="0" err="1" smtClean="0"/>
              <a:t>πελώ</a:t>
            </a:r>
            <a:r>
              <a:rPr lang="el-GR" b="1" i="1" dirty="0" smtClean="0"/>
              <a:t> = απολύω &gt;,  &lt;’</a:t>
            </a:r>
            <a:r>
              <a:rPr lang="el-GR" b="1" i="1" dirty="0" err="1" smtClean="0"/>
              <a:t>φηκριούμ</a:t>
            </a:r>
            <a:r>
              <a:rPr lang="el-GR" b="1" i="1" dirty="0" smtClean="0"/>
              <a:t>’ = αφουγκράζομαι&gt;, &lt;’</a:t>
            </a:r>
            <a:r>
              <a:rPr lang="el-GR" b="1" i="1" dirty="0" err="1" smtClean="0"/>
              <a:t>πόψα</a:t>
            </a:r>
            <a:r>
              <a:rPr lang="el-GR" b="1" i="1" dirty="0" smtClean="0"/>
              <a:t> = απόψε&gt;</a:t>
            </a:r>
          </a:p>
          <a:p>
            <a:r>
              <a:rPr lang="el-GR" dirty="0" smtClean="0"/>
              <a:t>Σαράντα Εκκλησιές</a:t>
            </a:r>
            <a:r>
              <a:rPr lang="el-GR" b="1" dirty="0" smtClean="0"/>
              <a:t> </a:t>
            </a:r>
            <a:r>
              <a:rPr lang="el-GR" dirty="0" smtClean="0"/>
              <a:t>(Ψάλτης, 1905: 16, 184, 192…215).  </a:t>
            </a:r>
          </a:p>
          <a:p>
            <a:endParaRPr lang="el-GR" dirty="0" smtClean="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00034"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    Παραδείγματα από καταγραφές </a:t>
            </a:r>
            <a:endParaRPr lang="el-GR" sz="3600" dirty="0"/>
          </a:p>
        </p:txBody>
      </p:sp>
      <p:sp>
        <p:nvSpPr>
          <p:cNvPr id="3" name="2 - Θέση περιεχομένου"/>
          <p:cNvSpPr>
            <a:spLocks noGrp="1"/>
          </p:cNvSpPr>
          <p:nvPr>
            <p:ph idx="1"/>
          </p:nvPr>
        </p:nvSpPr>
        <p:spPr/>
        <p:txBody>
          <a:bodyPr>
            <a:normAutofit fontScale="70000" lnSpcReduction="20000"/>
          </a:bodyPr>
          <a:lstStyle/>
          <a:p>
            <a:r>
              <a:rPr lang="el-GR" sz="4000" i="1" dirty="0" smtClean="0"/>
              <a:t>«Το ’</a:t>
            </a:r>
            <a:r>
              <a:rPr lang="el-GR" sz="4000" i="1" dirty="0" err="1" smtClean="0"/>
              <a:t>δωκε</a:t>
            </a:r>
            <a:r>
              <a:rPr lang="el-GR" sz="4000" i="1" dirty="0" smtClean="0"/>
              <a:t> κι ένα </a:t>
            </a:r>
            <a:r>
              <a:rPr lang="el-GR" sz="4000" i="1" dirty="0" err="1" smtClean="0"/>
              <a:t>καλαθόπλο</a:t>
            </a:r>
            <a:r>
              <a:rPr lang="el-GR" sz="4000" i="1" dirty="0" smtClean="0"/>
              <a:t>, το </a:t>
            </a:r>
            <a:r>
              <a:rPr lang="el-GR" sz="4000" b="1" i="1" dirty="0" err="1" smtClean="0"/>
              <a:t>νεβάζ</a:t>
            </a:r>
            <a:r>
              <a:rPr lang="el-GR" sz="4000" i="1" dirty="0" smtClean="0"/>
              <a:t>’ σε </a:t>
            </a:r>
            <a:r>
              <a:rPr lang="el-GR" sz="4000" i="1" dirty="0" err="1" smtClean="0"/>
              <a:t>μνια</a:t>
            </a:r>
            <a:r>
              <a:rPr lang="el-GR" sz="4000" i="1" dirty="0" smtClean="0"/>
              <a:t> καρυδιά..»</a:t>
            </a:r>
            <a:endParaRPr lang="el-GR" sz="4000" dirty="0" smtClean="0"/>
          </a:p>
          <a:p>
            <a:r>
              <a:rPr lang="el-GR" sz="4000" i="1" dirty="0" smtClean="0"/>
              <a:t> «Ο παππούς το </a:t>
            </a:r>
            <a:r>
              <a:rPr lang="el-GR" sz="4000" b="1" i="1" dirty="0" err="1" smtClean="0"/>
              <a:t>φηκρίσκε</a:t>
            </a:r>
            <a:r>
              <a:rPr lang="el-GR" sz="4000" b="1" i="1" dirty="0" smtClean="0"/>
              <a:t> </a:t>
            </a:r>
            <a:r>
              <a:rPr lang="el-GR" sz="4000" i="1" dirty="0" smtClean="0"/>
              <a:t>το παράπονό τ’.» (το αφουγκράστηκε)</a:t>
            </a:r>
          </a:p>
          <a:p>
            <a:r>
              <a:rPr lang="el-GR" sz="4000" b="1" i="1" dirty="0" smtClean="0"/>
              <a:t>&lt;</a:t>
            </a:r>
            <a:r>
              <a:rPr lang="el-GR" sz="4000" b="1" i="1" dirty="0" err="1" smtClean="0"/>
              <a:t>πεβγάζω=πληρώνω</a:t>
            </a:r>
            <a:r>
              <a:rPr lang="el-GR" sz="4000" b="1" i="1" dirty="0" smtClean="0"/>
              <a:t>&gt; </a:t>
            </a:r>
            <a:r>
              <a:rPr lang="el-GR" sz="4000" i="1" dirty="0" smtClean="0"/>
              <a:t>«</a:t>
            </a:r>
            <a:r>
              <a:rPr lang="el-GR" sz="4000" b="1" i="1" dirty="0" err="1" smtClean="0"/>
              <a:t>πέβγαλα</a:t>
            </a:r>
            <a:r>
              <a:rPr lang="el-GR" sz="4000" b="1" i="1" dirty="0" smtClean="0"/>
              <a:t> </a:t>
            </a:r>
            <a:r>
              <a:rPr lang="el-GR" sz="4000" i="1" dirty="0" smtClean="0"/>
              <a:t>το χρέος μου» </a:t>
            </a:r>
            <a:r>
              <a:rPr lang="el-GR" sz="4000" dirty="0" smtClean="0"/>
              <a:t>- Ανατολική Θράκη, (</a:t>
            </a:r>
            <a:r>
              <a:rPr lang="el-GR" sz="4000" dirty="0" err="1" smtClean="0"/>
              <a:t>Παπαχριστοδούλου</a:t>
            </a:r>
            <a:r>
              <a:rPr lang="el-GR" sz="4000" dirty="0" smtClean="0"/>
              <a:t>, 1939:216-217)</a:t>
            </a:r>
          </a:p>
          <a:p>
            <a:r>
              <a:rPr lang="el-GR" sz="4000" b="1" i="1" dirty="0" smtClean="0"/>
              <a:t>&lt;’</a:t>
            </a:r>
            <a:r>
              <a:rPr lang="el-GR" sz="4000" b="1" i="1" dirty="0" err="1" smtClean="0"/>
              <a:t>πλογούμι=αποκρίνομαι</a:t>
            </a:r>
            <a:r>
              <a:rPr lang="el-GR" sz="4000" b="1" i="1" dirty="0" smtClean="0"/>
              <a:t> (απολογούμαι)&gt;</a:t>
            </a:r>
            <a:r>
              <a:rPr lang="el-GR" sz="4000" dirty="0" smtClean="0"/>
              <a:t>  </a:t>
            </a:r>
            <a:r>
              <a:rPr lang="el-GR" sz="4000" i="1" dirty="0" smtClean="0"/>
              <a:t>«Από το λέγε-λέγε της βασίλισσας, η βασιλοκόρη </a:t>
            </a:r>
            <a:r>
              <a:rPr lang="el-GR" sz="4000" b="1" i="1" dirty="0" err="1" smtClean="0"/>
              <a:t>πλογήθκε</a:t>
            </a:r>
            <a:r>
              <a:rPr lang="el-GR" sz="4000" b="1" i="1" dirty="0" smtClean="0"/>
              <a:t>, </a:t>
            </a:r>
            <a:r>
              <a:rPr lang="el-GR" sz="4000" i="1" dirty="0" smtClean="0"/>
              <a:t>μητέρα αυτός είναι ο άντρας μου»-</a:t>
            </a:r>
            <a:r>
              <a:rPr lang="el-GR" sz="4000" dirty="0" smtClean="0"/>
              <a:t> Καστανιές  (</a:t>
            </a:r>
            <a:r>
              <a:rPr lang="el-GR" sz="4000" dirty="0" err="1" smtClean="0"/>
              <a:t>Σταμούλη</a:t>
            </a:r>
            <a:r>
              <a:rPr lang="el-GR" sz="4000" dirty="0" smtClean="0"/>
              <a:t>-</a:t>
            </a:r>
            <a:r>
              <a:rPr lang="el-GR" sz="4000" dirty="0" err="1" smtClean="0"/>
              <a:t>Σαραντή</a:t>
            </a:r>
            <a:r>
              <a:rPr lang="en-US" sz="4000" dirty="0" smtClean="0"/>
              <a:t>,</a:t>
            </a:r>
            <a:r>
              <a:rPr lang="el-GR" sz="4000" dirty="0" smtClean="0"/>
              <a:t> 1958).</a:t>
            </a:r>
          </a:p>
          <a:p>
            <a:endParaRPr lang="el-GR" sz="4000" dirty="0" smtClean="0"/>
          </a:p>
          <a:p>
            <a:endParaRPr lang="el-GR" sz="4000"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00034"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smtClean="0">
                <a:solidFill>
                  <a:srgbClr val="C00000"/>
                </a:solidFill>
              </a:rPr>
              <a:t>1.Φωνήεντα</a:t>
            </a:r>
            <a:br>
              <a:rPr lang="el-GR" sz="3200" b="1" dirty="0" smtClean="0">
                <a:solidFill>
                  <a:srgbClr val="C00000"/>
                </a:solidFill>
              </a:rPr>
            </a:br>
            <a:r>
              <a:rPr lang="el-GR" sz="3200" b="1" dirty="0" smtClean="0">
                <a:solidFill>
                  <a:srgbClr val="C00000"/>
                </a:solidFill>
              </a:rPr>
              <a:t>      </a:t>
            </a:r>
            <a:r>
              <a:rPr lang="el-GR" sz="3200" b="1" i="1" dirty="0" smtClean="0">
                <a:solidFill>
                  <a:srgbClr val="C00000"/>
                </a:solidFill>
              </a:rPr>
              <a:t> 1.1.Αφαίρεση </a:t>
            </a:r>
            <a:br>
              <a:rPr lang="el-GR" sz="3200" b="1" i="1" dirty="0" smtClean="0">
                <a:solidFill>
                  <a:srgbClr val="C00000"/>
                </a:solidFill>
              </a:rPr>
            </a:br>
            <a:r>
              <a:rPr lang="el-GR" sz="2700" b="1" i="1" dirty="0" smtClean="0">
                <a:solidFill>
                  <a:srgbClr val="C00000"/>
                </a:solidFill>
              </a:rPr>
              <a:t>(αρχικού φωνήεντος</a:t>
            </a:r>
            <a:r>
              <a:rPr lang="el-GR" sz="3200" b="1" i="1" dirty="0" smtClean="0">
                <a:solidFill>
                  <a:srgbClr val="C00000"/>
                </a:solidFill>
              </a:rPr>
              <a:t>)</a:t>
            </a:r>
            <a:endParaRPr lang="el-GR" sz="3200" dirty="0"/>
          </a:p>
        </p:txBody>
      </p:sp>
      <p:sp>
        <p:nvSpPr>
          <p:cNvPr id="3" name="2 - Θέση περιεχομένου"/>
          <p:cNvSpPr>
            <a:spLocks noGrp="1"/>
          </p:cNvSpPr>
          <p:nvPr>
            <p:ph idx="1"/>
          </p:nvPr>
        </p:nvSpPr>
        <p:spPr/>
        <p:txBody>
          <a:bodyPr>
            <a:normAutofit lnSpcReduction="10000"/>
          </a:bodyPr>
          <a:lstStyle/>
          <a:p>
            <a:r>
              <a:rPr lang="el-GR" sz="2600" b="1" i="1" dirty="0" smtClean="0"/>
              <a:t>(β)  Αφαίρεση του αρχικού [</a:t>
            </a:r>
            <a:r>
              <a:rPr lang="en-US" sz="2600" b="1" i="1" dirty="0" smtClean="0"/>
              <a:t>e</a:t>
            </a:r>
            <a:r>
              <a:rPr lang="el-GR" sz="2600" b="1" i="1" dirty="0" smtClean="0"/>
              <a:t>]</a:t>
            </a:r>
            <a:endParaRPr lang="en-US" sz="2600" b="1" i="1" dirty="0" smtClean="0"/>
          </a:p>
          <a:p>
            <a:pPr marL="0" indent="0">
              <a:buNone/>
            </a:pPr>
            <a:r>
              <a:rPr lang="el-GR" sz="2600" b="1" i="1" dirty="0" smtClean="0"/>
              <a:t>&lt;’</a:t>
            </a:r>
            <a:r>
              <a:rPr lang="el-GR" sz="2600" b="1" i="1" dirty="0" err="1" smtClean="0"/>
              <a:t>λαφ</a:t>
            </a:r>
            <a:r>
              <a:rPr lang="el-GR" sz="2600" b="1" i="1" dirty="0" smtClean="0"/>
              <a:t> = ελάφι&gt;,  &lt;’λαφρύς / αλαφρύς / </a:t>
            </a:r>
            <a:r>
              <a:rPr lang="el-GR" sz="2600" b="1" i="1" dirty="0" err="1" smtClean="0"/>
              <a:t>αλαφριός</a:t>
            </a:r>
            <a:r>
              <a:rPr lang="el-GR" sz="2600" b="1" i="1" dirty="0" smtClean="0"/>
              <a:t> =ελαφρύς&gt; &lt; </a:t>
            </a:r>
            <a:r>
              <a:rPr lang="el-GR" sz="2600" b="1" i="1" dirty="0" err="1" smtClean="0"/>
              <a:t>Βανθώ</a:t>
            </a:r>
            <a:r>
              <a:rPr lang="el-GR" sz="2600" b="1" i="1" dirty="0" smtClean="0"/>
              <a:t> = </a:t>
            </a:r>
            <a:r>
              <a:rPr lang="el-GR" sz="2600" b="1" i="1" dirty="0" err="1" smtClean="0"/>
              <a:t>Ευανθώ</a:t>
            </a:r>
            <a:r>
              <a:rPr lang="el-GR" sz="2600" b="1" i="1" dirty="0" smtClean="0"/>
              <a:t>=  Ευανθία &gt;  </a:t>
            </a:r>
            <a:r>
              <a:rPr lang="el-GR" sz="2600" i="1" dirty="0" smtClean="0"/>
              <a:t>(</a:t>
            </a:r>
            <a:r>
              <a:rPr lang="el-GR" sz="2600" dirty="0" smtClean="0"/>
              <a:t>Σ. Ψάλτης )</a:t>
            </a:r>
          </a:p>
          <a:p>
            <a:r>
              <a:rPr lang="el-GR" sz="2600" b="1" i="1" dirty="0"/>
              <a:t>(γ) Αφαίρεση του αρχικού [</a:t>
            </a:r>
            <a:r>
              <a:rPr lang="en-US" sz="2600" b="1" i="1" dirty="0" err="1"/>
              <a:t>i</a:t>
            </a:r>
            <a:r>
              <a:rPr lang="el-GR" sz="2600" b="1" i="1" dirty="0"/>
              <a:t>]</a:t>
            </a:r>
          </a:p>
          <a:p>
            <a:r>
              <a:rPr lang="el-GR" sz="2600" b="1" dirty="0"/>
              <a:t>&lt;’</a:t>
            </a:r>
            <a:r>
              <a:rPr lang="el-GR" sz="2600" b="1" dirty="0" err="1"/>
              <a:t>κόνισμα</a:t>
            </a:r>
            <a:r>
              <a:rPr lang="el-GR" sz="2600" b="1" dirty="0"/>
              <a:t> /’</a:t>
            </a:r>
            <a:r>
              <a:rPr lang="el-GR" sz="2600" b="1" dirty="0" err="1"/>
              <a:t>κούνισμα</a:t>
            </a:r>
            <a:r>
              <a:rPr lang="el-GR" sz="2600" b="1" dirty="0"/>
              <a:t> = εικόνισμα&gt; </a:t>
            </a:r>
            <a:r>
              <a:rPr lang="el-GR" sz="2600" i="1" dirty="0"/>
              <a:t>«Κι να ’</a:t>
            </a:r>
            <a:r>
              <a:rPr lang="el-GR" sz="2600" i="1" dirty="0" err="1"/>
              <a:t>ρθης</a:t>
            </a:r>
            <a:r>
              <a:rPr lang="el-GR" sz="2600" i="1" dirty="0"/>
              <a:t> στην εκκλησιά, στ’ άγια τα </a:t>
            </a:r>
            <a:r>
              <a:rPr lang="el-GR" sz="2600" b="1" i="1" dirty="0" err="1"/>
              <a:t>κουνίσματα</a:t>
            </a:r>
            <a:r>
              <a:rPr lang="el-GR" sz="2600" i="1" dirty="0"/>
              <a:t>» </a:t>
            </a:r>
            <a:r>
              <a:rPr lang="el-GR" sz="2600" dirty="0"/>
              <a:t>ΒΔ Θράκη (</a:t>
            </a:r>
            <a:r>
              <a:rPr lang="el-GR" sz="2600" dirty="0" err="1"/>
              <a:t>Καβακόπουλος</a:t>
            </a:r>
            <a:r>
              <a:rPr lang="el-GR" sz="2600" dirty="0"/>
              <a:t>, 1981</a:t>
            </a:r>
            <a:r>
              <a:rPr lang="el-GR" sz="2600" dirty="0" smtClean="0"/>
              <a:t>)</a:t>
            </a:r>
          </a:p>
          <a:p>
            <a:pPr>
              <a:buNone/>
            </a:pPr>
            <a:r>
              <a:rPr lang="el-GR" sz="2800" b="1" i="1" dirty="0"/>
              <a:t>(δ) Αφαίρεση του αρχικού [ο]</a:t>
            </a:r>
          </a:p>
          <a:p>
            <a:r>
              <a:rPr lang="el-GR" sz="2800" b="1" dirty="0"/>
              <a:t>&lt;’</a:t>
            </a:r>
            <a:r>
              <a:rPr lang="el-GR" sz="2800" b="1" dirty="0" err="1"/>
              <a:t>ρέγουμ</a:t>
            </a:r>
            <a:r>
              <a:rPr lang="el-GR" sz="2800" b="1" dirty="0"/>
              <a:t>’ = ορέγομαι&gt;,</a:t>
            </a:r>
            <a:endParaRPr lang="el-GR" sz="2800" dirty="0"/>
          </a:p>
          <a:p>
            <a:r>
              <a:rPr lang="el-GR" sz="2800" b="1" dirty="0"/>
              <a:t>  &lt;’</a:t>
            </a:r>
            <a:r>
              <a:rPr lang="el-GR" sz="2800" b="1" dirty="0" err="1"/>
              <a:t>νειδίζω</a:t>
            </a:r>
            <a:r>
              <a:rPr lang="el-GR" sz="2800" b="1" dirty="0"/>
              <a:t> = ονειδίζω&gt;,</a:t>
            </a:r>
            <a:endParaRPr lang="el-GR" sz="3500" dirty="0" smtClean="0"/>
          </a:p>
          <a:p>
            <a:endParaRPr lang="el-GR" sz="3500" dirty="0" smtClean="0"/>
          </a:p>
          <a:p>
            <a:endParaRPr lang="el-GR" dirty="0" smtClean="0"/>
          </a:p>
          <a:p>
            <a:endParaRPr lang="el-GR" dirty="0" smtClean="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00034"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solidFill>
                  <a:srgbClr val="C00000"/>
                </a:solidFill>
              </a:rPr>
              <a:t/>
            </a:r>
            <a:br>
              <a:rPr lang="el-GR" sz="3200" b="1" dirty="0" smtClean="0">
                <a:solidFill>
                  <a:srgbClr val="C00000"/>
                </a:solidFill>
              </a:rPr>
            </a:br>
            <a:r>
              <a:rPr lang="el-GR" sz="3200" b="1" dirty="0" smtClean="0">
                <a:solidFill>
                  <a:srgbClr val="C00000"/>
                </a:solidFill>
              </a:rPr>
              <a:t>1.Φωνήεντα</a:t>
            </a:r>
            <a:br>
              <a:rPr lang="el-GR" sz="3200" b="1" dirty="0" smtClean="0">
                <a:solidFill>
                  <a:srgbClr val="C00000"/>
                </a:solidFill>
              </a:rPr>
            </a:br>
            <a:r>
              <a:rPr lang="el-GR" sz="2800" b="1" dirty="0" smtClean="0">
                <a:solidFill>
                  <a:srgbClr val="C00000"/>
                </a:solidFill>
              </a:rPr>
              <a:t>1.2. Προθέσεις φωνηέντων (α)  </a:t>
            </a:r>
            <a:r>
              <a:rPr lang="el-GR" sz="3200" dirty="0" smtClean="0">
                <a:solidFill>
                  <a:srgbClr val="C00000"/>
                </a:solidFill>
              </a:rPr>
              <a:t/>
            </a:r>
            <a:br>
              <a:rPr lang="el-GR" sz="3200" dirty="0" smtClean="0">
                <a:solidFill>
                  <a:srgbClr val="C00000"/>
                </a:solidFill>
              </a:rPr>
            </a:br>
            <a:endParaRPr lang="el-GR" sz="3200" dirty="0">
              <a:solidFill>
                <a:srgbClr val="C00000"/>
              </a:solidFill>
            </a:endParaRPr>
          </a:p>
        </p:txBody>
      </p:sp>
      <p:sp>
        <p:nvSpPr>
          <p:cNvPr id="3" name="2 - Θέση περιεχομένου"/>
          <p:cNvSpPr>
            <a:spLocks noGrp="1"/>
          </p:cNvSpPr>
          <p:nvPr>
            <p:ph idx="1"/>
          </p:nvPr>
        </p:nvSpPr>
        <p:spPr/>
        <p:txBody>
          <a:bodyPr>
            <a:normAutofit fontScale="92500" lnSpcReduction="10000"/>
          </a:bodyPr>
          <a:lstStyle/>
          <a:p>
            <a:r>
              <a:rPr lang="el-GR" b="1" i="1" dirty="0" smtClean="0"/>
              <a:t>(α) Πρόθεση του [α]</a:t>
            </a:r>
            <a:r>
              <a:rPr lang="el-GR" b="1" dirty="0" smtClean="0"/>
              <a:t> </a:t>
            </a:r>
            <a:r>
              <a:rPr lang="el-GR" dirty="0" smtClean="0"/>
              <a:t>–η πιο συνηθισμένη</a:t>
            </a:r>
          </a:p>
          <a:p>
            <a:r>
              <a:rPr lang="el-GR" b="1" i="1" dirty="0" smtClean="0"/>
              <a:t>&lt;</a:t>
            </a:r>
            <a:r>
              <a:rPr lang="el-GR" b="1" i="1" dirty="0" err="1" smtClean="0"/>
              <a:t>ακάτ</a:t>
            </a:r>
            <a:r>
              <a:rPr lang="el-GR" b="1" i="1" dirty="0" smtClean="0"/>
              <a:t> = κάτω&gt;, &lt;</a:t>
            </a:r>
            <a:r>
              <a:rPr lang="el-GR" b="1" i="1" dirty="0" err="1" smtClean="0"/>
              <a:t>αμά</a:t>
            </a:r>
            <a:r>
              <a:rPr lang="el-GR" b="1" i="1" dirty="0" smtClean="0"/>
              <a:t> = μα&gt;, &lt;αξεσκέπαστους = ξεσκέπαστος&gt;,</a:t>
            </a:r>
            <a:endParaRPr lang="el-GR" dirty="0" smtClean="0"/>
          </a:p>
          <a:p>
            <a:r>
              <a:rPr lang="el-GR" b="1" i="1" dirty="0" smtClean="0"/>
              <a:t>&lt;αψηλός = ψηλός</a:t>
            </a:r>
            <a:r>
              <a:rPr lang="el-GR" b="1" dirty="0" smtClean="0"/>
              <a:t> </a:t>
            </a:r>
            <a:r>
              <a:rPr lang="el-GR" i="1" dirty="0" smtClean="0"/>
              <a:t>«Κυπαρισσάκι μου </a:t>
            </a:r>
            <a:r>
              <a:rPr lang="el-GR" b="1" i="1" dirty="0" smtClean="0"/>
              <a:t>αψηλό</a:t>
            </a:r>
            <a:r>
              <a:rPr lang="el-GR" i="1" dirty="0" smtClean="0"/>
              <a:t> φυσά και κάνει αγέρι»</a:t>
            </a:r>
            <a:r>
              <a:rPr lang="el-GR" dirty="0" smtClean="0"/>
              <a:t> (</a:t>
            </a:r>
            <a:r>
              <a:rPr lang="el-GR" dirty="0" err="1" smtClean="0"/>
              <a:t>Μπακτσέ</a:t>
            </a:r>
            <a:r>
              <a:rPr lang="el-GR" dirty="0" smtClean="0"/>
              <a:t>-</a:t>
            </a:r>
            <a:r>
              <a:rPr lang="el-GR" dirty="0" err="1" smtClean="0"/>
              <a:t>κιόι</a:t>
            </a:r>
            <a:r>
              <a:rPr lang="el-GR" dirty="0" smtClean="0"/>
              <a:t> </a:t>
            </a:r>
            <a:r>
              <a:rPr lang="el-GR" dirty="0" err="1" smtClean="0"/>
              <a:t>Δέρκων</a:t>
            </a:r>
            <a:r>
              <a:rPr lang="el-GR" dirty="0" smtClean="0"/>
              <a:t>)</a:t>
            </a:r>
            <a:r>
              <a:rPr lang="el-GR" b="1" dirty="0" smtClean="0"/>
              <a:t>,</a:t>
            </a:r>
            <a:endParaRPr lang="el-GR" dirty="0" smtClean="0"/>
          </a:p>
          <a:p>
            <a:r>
              <a:rPr lang="el-GR" b="1" i="1" dirty="0" smtClean="0"/>
              <a:t>&lt;</a:t>
            </a:r>
            <a:r>
              <a:rPr lang="el-GR" b="1" i="1" dirty="0" err="1" smtClean="0"/>
              <a:t>αδίμτου</a:t>
            </a:r>
            <a:r>
              <a:rPr lang="el-GR" b="1" i="1" dirty="0" smtClean="0"/>
              <a:t>= δίμιτο </a:t>
            </a:r>
            <a:r>
              <a:rPr lang="el-GR" dirty="0" smtClean="0"/>
              <a:t>(είδος υφάσματος)</a:t>
            </a:r>
            <a:r>
              <a:rPr lang="el-GR" b="1" dirty="0" smtClean="0"/>
              <a:t>&gt;</a:t>
            </a:r>
            <a:r>
              <a:rPr lang="el-GR" dirty="0" smtClean="0"/>
              <a:t> Διδυμότειχο (Αναγνωστοπούλου, 1968:145)</a:t>
            </a:r>
            <a:r>
              <a:rPr lang="el-GR" b="1" dirty="0" smtClean="0"/>
              <a:t>,</a:t>
            </a:r>
          </a:p>
          <a:p>
            <a:r>
              <a:rPr lang="el-GR" b="1" i="1" dirty="0" smtClean="0"/>
              <a:t>&lt;</a:t>
            </a:r>
            <a:r>
              <a:rPr lang="el-GR" b="1" i="1" dirty="0" err="1" smtClean="0"/>
              <a:t>άβαθα</a:t>
            </a:r>
            <a:r>
              <a:rPr lang="el-GR" b="1" dirty="0" err="1" smtClean="0"/>
              <a:t>=βάθη</a:t>
            </a:r>
            <a:r>
              <a:rPr lang="el-GR" b="1" dirty="0" smtClean="0"/>
              <a:t>&gt;  </a:t>
            </a:r>
            <a:r>
              <a:rPr lang="el-GR" dirty="0" smtClean="0"/>
              <a:t>φράση:</a:t>
            </a:r>
          </a:p>
          <a:p>
            <a:pPr>
              <a:buNone/>
            </a:pPr>
            <a:r>
              <a:rPr lang="el-GR" b="1" i="1" dirty="0" smtClean="0"/>
              <a:t> &lt;Άβαθα της </a:t>
            </a:r>
            <a:r>
              <a:rPr lang="el-GR" b="1" i="1" dirty="0" err="1" smtClean="0"/>
              <a:t>γης=τα</a:t>
            </a:r>
            <a:r>
              <a:rPr lang="el-GR" b="1" i="1" dirty="0" smtClean="0"/>
              <a:t> βάθη της γης&gt;.</a:t>
            </a:r>
            <a:endParaRPr lang="el-GR" dirty="0" smtClean="0"/>
          </a:p>
          <a:p>
            <a:endParaRPr lang="el-GR" dirty="0" smtClean="0"/>
          </a:p>
          <a:p>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00034"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a:solidFill>
                  <a:srgbClr val="C00000"/>
                </a:solidFill>
              </a:rPr>
              <a:t>ΧΑΡΑΚΤΗΡΙΣΤΙΚΑ</a:t>
            </a:r>
            <a:br>
              <a:rPr lang="el-GR" sz="2000" b="1" dirty="0">
                <a:solidFill>
                  <a:srgbClr val="C00000"/>
                </a:solidFill>
              </a:rPr>
            </a:br>
            <a:r>
              <a:rPr lang="el-GR" sz="2000" b="1" dirty="0">
                <a:solidFill>
                  <a:srgbClr val="C00000"/>
                </a:solidFill>
              </a:rPr>
              <a:t>ΝΕΟΛΛΗΝΙΚΩΝ ΔΙΑΛΕΚΤΙΚΏΝ </a:t>
            </a:r>
            <a:br>
              <a:rPr lang="el-GR" sz="2000" b="1" dirty="0">
                <a:solidFill>
                  <a:srgbClr val="C00000"/>
                </a:solidFill>
              </a:rPr>
            </a:br>
            <a:r>
              <a:rPr lang="el-GR" sz="2000" b="1" dirty="0">
                <a:solidFill>
                  <a:srgbClr val="C00000"/>
                </a:solidFill>
              </a:rPr>
              <a:t>ΠΟΙΚΙΛΙΩΝ ΤΗΣ ΘΡΑΚΗΣ </a:t>
            </a:r>
            <a:endParaRPr lang="el-GR" sz="2000" dirty="0"/>
          </a:p>
        </p:txBody>
      </p:sp>
      <p:sp>
        <p:nvSpPr>
          <p:cNvPr id="3" name="2 - Θέση περιεχομένου"/>
          <p:cNvSpPr>
            <a:spLocks noGrp="1"/>
          </p:cNvSpPr>
          <p:nvPr>
            <p:ph idx="1"/>
          </p:nvPr>
        </p:nvSpPr>
        <p:spPr/>
        <p:txBody>
          <a:bodyPr/>
          <a:lstStyle/>
          <a:p>
            <a:pPr>
              <a:buNone/>
            </a:pPr>
            <a:endParaRPr lang="el-GR" dirty="0" smtClean="0"/>
          </a:p>
          <a:p>
            <a:pPr>
              <a:buNone/>
            </a:pPr>
            <a:endParaRPr lang="el-GR" dirty="0" smtClean="0"/>
          </a:p>
          <a:p>
            <a:pPr>
              <a:buNone/>
            </a:pPr>
            <a:endParaRPr lang="el-GR" dirty="0" smtClean="0"/>
          </a:p>
          <a:p>
            <a:pPr algn="ctr">
              <a:buNone/>
            </a:pPr>
            <a:r>
              <a:rPr lang="el-GR" b="1" dirty="0" smtClean="0">
                <a:solidFill>
                  <a:srgbClr val="C00000"/>
                </a:solidFill>
              </a:rPr>
              <a:t>2. Σύμφωνα </a:t>
            </a:r>
            <a:endParaRPr lang="el-GR" b="1" dirty="0">
              <a:solidFill>
                <a:srgbClr val="C00000"/>
              </a:solidFill>
            </a:endParaRPr>
          </a:p>
        </p:txBody>
      </p:sp>
      <p:pic>
        <p:nvPicPr>
          <p:cNvPr id="4" name="4 - Εικόνα"/>
          <p:cNvPicPr/>
          <p:nvPr/>
        </p:nvPicPr>
        <p:blipFill>
          <a:blip r:embed="rId2"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857620" y="2214554"/>
            <a:ext cx="1044000" cy="86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Πλάνο ομιλίας </a:t>
            </a:r>
            <a:br>
              <a:rPr lang="el-GR" dirty="0" smtClean="0"/>
            </a:br>
            <a:r>
              <a:rPr lang="el-GR" dirty="0" smtClean="0"/>
              <a:t>1</a:t>
            </a:r>
            <a:br>
              <a:rPr lang="el-GR" dirty="0" smtClean="0"/>
            </a:br>
            <a:endParaRPr lang="el-GR" dirty="0"/>
          </a:p>
        </p:txBody>
      </p:sp>
      <p:sp>
        <p:nvSpPr>
          <p:cNvPr id="3" name="2 - Θέση περιεχομένου"/>
          <p:cNvSpPr>
            <a:spLocks noGrp="1"/>
          </p:cNvSpPr>
          <p:nvPr>
            <p:ph idx="1"/>
          </p:nvPr>
        </p:nvSpPr>
        <p:spPr>
          <a:xfrm>
            <a:off x="428596" y="1600200"/>
            <a:ext cx="8258204" cy="4525963"/>
          </a:xfrm>
        </p:spPr>
        <p:txBody>
          <a:bodyPr>
            <a:noAutofit/>
          </a:bodyPr>
          <a:lstStyle/>
          <a:p>
            <a:pPr marL="514350" indent="-514350">
              <a:buNone/>
            </a:pPr>
            <a:r>
              <a:rPr lang="el-GR" sz="4000" b="1" dirty="0" smtClean="0">
                <a:solidFill>
                  <a:srgbClr val="FF0000"/>
                </a:solidFill>
              </a:rPr>
              <a:t>Α. ΜΕΡΟΣ </a:t>
            </a:r>
          </a:p>
          <a:p>
            <a:pPr marL="514350" indent="-514350">
              <a:buNone/>
            </a:pPr>
            <a:r>
              <a:rPr lang="el-GR" sz="4000" b="1" dirty="0" smtClean="0">
                <a:solidFill>
                  <a:srgbClr val="FF0000"/>
                </a:solidFill>
              </a:rPr>
              <a:t>Νεοελληνική διαλεκτολογία </a:t>
            </a:r>
          </a:p>
          <a:p>
            <a:pPr marL="514350" indent="-514350">
              <a:buNone/>
            </a:pPr>
            <a:endParaRPr lang="el-GR" b="1" dirty="0" smtClean="0">
              <a:solidFill>
                <a:srgbClr val="FF0000"/>
              </a:solidFill>
            </a:endParaRPr>
          </a:p>
          <a:p>
            <a:pPr marL="514350" indent="-514350">
              <a:buNone/>
            </a:pPr>
            <a:r>
              <a:rPr lang="el-GR" b="1" dirty="0" smtClean="0"/>
              <a:t>Στόχοι</a:t>
            </a:r>
          </a:p>
          <a:p>
            <a:pPr marL="514350" indent="-514350">
              <a:buNone/>
            </a:pPr>
            <a:r>
              <a:rPr lang="el-GR" b="1" dirty="0" smtClean="0"/>
              <a:t>Μαθησιακά αποτελέσματα </a:t>
            </a:r>
          </a:p>
          <a:p>
            <a:pPr marL="514350" indent="-514350">
              <a:buNone/>
            </a:pPr>
            <a:r>
              <a:rPr lang="el-GR" b="1" dirty="0" smtClean="0"/>
              <a:t>Αξιολόγηση φοιτητών/τριών  </a:t>
            </a:r>
          </a:p>
          <a:p>
            <a:pPr marL="514350" indent="-514350">
              <a:buNone/>
            </a:pPr>
            <a:endParaRPr lang="el-GR" sz="4000" b="1" dirty="0" smtClean="0">
              <a:solidFill>
                <a:srgbClr val="FF0000"/>
              </a:solidFill>
            </a:endParaRPr>
          </a:p>
          <a:p>
            <a:pPr marL="514350" indent="-514350" algn="just">
              <a:buNone/>
            </a:pPr>
            <a:endParaRPr lang="el-GR" sz="7400" dirty="0" smtClean="0"/>
          </a:p>
          <a:p>
            <a:pPr marL="514350" indent="-514350">
              <a:buNone/>
            </a:pPr>
            <a:r>
              <a:rPr lang="el-GR" dirty="0" smtClean="0"/>
              <a:t/>
            </a:r>
            <a:br>
              <a:rPr lang="el-GR" dirty="0" smtClean="0"/>
            </a:br>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785786" y="357166"/>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solidFill>
                  <a:srgbClr val="C00000"/>
                </a:solidFill>
              </a:rPr>
              <a:t/>
            </a:r>
            <a:br>
              <a:rPr lang="el-GR" sz="3200" b="1" dirty="0" smtClean="0">
                <a:solidFill>
                  <a:srgbClr val="C00000"/>
                </a:solidFill>
              </a:rPr>
            </a:br>
            <a:r>
              <a:rPr lang="el-GR" sz="3200" b="1" dirty="0" smtClean="0">
                <a:solidFill>
                  <a:srgbClr val="C00000"/>
                </a:solidFill>
              </a:rPr>
              <a:t>2. Σύμφωνα </a:t>
            </a:r>
            <a:r>
              <a:rPr lang="el-GR" sz="3200" dirty="0" smtClean="0">
                <a:solidFill>
                  <a:srgbClr val="C00000"/>
                </a:solidFill>
              </a:rPr>
              <a:t/>
            </a:r>
            <a:br>
              <a:rPr lang="el-GR" sz="3200" dirty="0" smtClean="0">
                <a:solidFill>
                  <a:srgbClr val="C00000"/>
                </a:solidFill>
              </a:rPr>
            </a:br>
            <a:r>
              <a:rPr lang="el-GR" sz="3200" dirty="0" smtClean="0">
                <a:solidFill>
                  <a:srgbClr val="C00000"/>
                </a:solidFill>
              </a:rPr>
              <a:t>2. </a:t>
            </a:r>
            <a:r>
              <a:rPr lang="el-GR" sz="3200" b="1" dirty="0" smtClean="0">
                <a:solidFill>
                  <a:srgbClr val="C00000"/>
                </a:solidFill>
              </a:rPr>
              <a:t>Ανάπτυξη συμφώνων</a:t>
            </a:r>
            <a:r>
              <a:rPr lang="el-GR" sz="3200" dirty="0" smtClean="0">
                <a:solidFill>
                  <a:srgbClr val="C00000"/>
                </a:solidFill>
              </a:rPr>
              <a:t/>
            </a:r>
            <a:br>
              <a:rPr lang="el-GR" sz="3200" dirty="0" smtClean="0">
                <a:solidFill>
                  <a:srgbClr val="C00000"/>
                </a:solidFill>
              </a:rPr>
            </a:br>
            <a:endParaRPr lang="el-GR" sz="3200" dirty="0">
              <a:solidFill>
                <a:srgbClr val="C00000"/>
              </a:solidFill>
            </a:endParaRPr>
          </a:p>
        </p:txBody>
      </p:sp>
      <p:sp>
        <p:nvSpPr>
          <p:cNvPr id="3" name="2 - Θέση περιεχομένου"/>
          <p:cNvSpPr>
            <a:spLocks noGrp="1"/>
          </p:cNvSpPr>
          <p:nvPr>
            <p:ph idx="1"/>
          </p:nvPr>
        </p:nvSpPr>
        <p:spPr/>
        <p:txBody>
          <a:bodyPr>
            <a:normAutofit fontScale="77500" lnSpcReduction="20000"/>
          </a:bodyPr>
          <a:lstStyle/>
          <a:p>
            <a:r>
              <a:rPr lang="el-GR" b="1" i="1" dirty="0" smtClean="0"/>
              <a:t>(</a:t>
            </a:r>
            <a:r>
              <a:rPr lang="en-US" b="1" i="1" dirty="0" smtClean="0"/>
              <a:t>a</a:t>
            </a:r>
            <a:r>
              <a:rPr lang="el-GR" b="1" i="1" dirty="0" smtClean="0"/>
              <a:t>)  Ανάπτυξη του προθετικού  /</a:t>
            </a:r>
            <a:r>
              <a:rPr lang="en-US" b="1" i="1" dirty="0" smtClean="0"/>
              <a:t>n</a:t>
            </a:r>
            <a:r>
              <a:rPr lang="el-GR" b="1" i="1" dirty="0" smtClean="0"/>
              <a:t>/</a:t>
            </a:r>
            <a:endParaRPr lang="el-GR" dirty="0" smtClean="0"/>
          </a:p>
          <a:p>
            <a:r>
              <a:rPr lang="el-GR" dirty="0" smtClean="0"/>
              <a:t>Ο  Ψάλτης (1905: 40, 192) αναφέρει πολλές λέξεις από τις Σαράντα Εκκλησιές όπως </a:t>
            </a:r>
          </a:p>
          <a:p>
            <a:r>
              <a:rPr lang="el-GR" b="1" i="1" dirty="0" smtClean="0"/>
              <a:t>&lt;</a:t>
            </a:r>
            <a:r>
              <a:rPr lang="el-GR" b="1" i="1" dirty="0" err="1" smtClean="0"/>
              <a:t>νουρά=ουρά</a:t>
            </a:r>
            <a:r>
              <a:rPr lang="el-GR" b="1" i="1" dirty="0" smtClean="0"/>
              <a:t>&gt;,&lt; </a:t>
            </a:r>
            <a:r>
              <a:rPr lang="el-GR" b="1" i="1" dirty="0" err="1" smtClean="0"/>
              <a:t>νώμος=ώμος</a:t>
            </a:r>
            <a:r>
              <a:rPr lang="el-GR" b="1" i="1" dirty="0" smtClean="0"/>
              <a:t>&gt;, &lt;</a:t>
            </a:r>
            <a:r>
              <a:rPr lang="el-GR" b="1" i="1" dirty="0" err="1" smtClean="0"/>
              <a:t>νυπνοφάς</a:t>
            </a:r>
            <a:r>
              <a:rPr lang="el-GR" b="1" i="1" dirty="0" smtClean="0"/>
              <a:t> = ο λάτρης του ύπνου&gt;, </a:t>
            </a:r>
            <a:endParaRPr lang="el-GR" dirty="0" smtClean="0"/>
          </a:p>
          <a:p>
            <a:r>
              <a:rPr lang="el-GR" b="1" i="1" dirty="0" smtClean="0"/>
              <a:t>&lt;</a:t>
            </a:r>
            <a:r>
              <a:rPr lang="el-GR" b="1" i="1" dirty="0" err="1" smtClean="0"/>
              <a:t>νοντάς=οντάς</a:t>
            </a:r>
            <a:r>
              <a:rPr lang="el-GR" b="1" i="1" dirty="0" smtClean="0"/>
              <a:t>&gt;, &lt;να </a:t>
            </a:r>
            <a:r>
              <a:rPr lang="el-GR" b="1" i="1" dirty="0" err="1" smtClean="0"/>
              <a:t>νέρτνα=να</a:t>
            </a:r>
            <a:r>
              <a:rPr lang="el-GR" b="1" i="1" dirty="0" smtClean="0"/>
              <a:t> ’ρθουν&gt;, &lt;να </a:t>
            </a:r>
            <a:r>
              <a:rPr lang="el-GR" b="1" i="1" dirty="0" err="1" smtClean="0"/>
              <a:t>νεν</a:t>
            </a:r>
            <a:r>
              <a:rPr lang="el-GR" b="1" i="1" dirty="0" smtClean="0"/>
              <a:t>’ =να είναι&gt;, </a:t>
            </a:r>
            <a:endParaRPr lang="el-GR" dirty="0" smtClean="0"/>
          </a:p>
          <a:p>
            <a:r>
              <a:rPr lang="el-GR" b="1" i="1" dirty="0" smtClean="0"/>
              <a:t>&lt;να </a:t>
            </a:r>
            <a:r>
              <a:rPr lang="el-GR" b="1" i="1" dirty="0" err="1" smtClean="0"/>
              <a:t>νείστε</a:t>
            </a:r>
            <a:r>
              <a:rPr lang="el-GR" b="1" i="1" dirty="0" smtClean="0"/>
              <a:t>= να </a:t>
            </a:r>
            <a:r>
              <a:rPr lang="el-GR" b="1" i="1" dirty="0" err="1" smtClean="0"/>
              <a:t>είστε&gt;,&lt;θα</a:t>
            </a:r>
            <a:r>
              <a:rPr lang="el-GR" b="1" i="1" dirty="0" smtClean="0"/>
              <a:t> </a:t>
            </a:r>
            <a:r>
              <a:rPr lang="el-GR" b="1" i="1" dirty="0" err="1" smtClean="0"/>
              <a:t>νέβρεξε</a:t>
            </a:r>
            <a:r>
              <a:rPr lang="el-GR" b="1" i="1" dirty="0" smtClean="0"/>
              <a:t>&gt;, &lt;α </a:t>
            </a:r>
            <a:r>
              <a:rPr lang="el-GR" b="1" i="1" dirty="0" err="1" smtClean="0"/>
              <a:t>νέρχιτι</a:t>
            </a:r>
            <a:r>
              <a:rPr lang="el-GR" b="1" i="1" dirty="0" smtClean="0"/>
              <a:t>&gt;</a:t>
            </a:r>
            <a:endParaRPr lang="el-GR" dirty="0" smtClean="0"/>
          </a:p>
          <a:p>
            <a:r>
              <a:rPr lang="el-GR" b="1" i="1" dirty="0" smtClean="0"/>
              <a:t> </a:t>
            </a:r>
            <a:r>
              <a:rPr lang="el-GR" dirty="0" smtClean="0"/>
              <a:t>και ο </a:t>
            </a:r>
            <a:r>
              <a:rPr lang="el-GR" dirty="0" err="1" smtClean="0"/>
              <a:t>Χουρμουζιάδης</a:t>
            </a:r>
            <a:r>
              <a:rPr lang="el-GR" dirty="0" smtClean="0"/>
              <a:t> (1941: 246-248)  αναφέρει λέξεις από το </a:t>
            </a:r>
            <a:r>
              <a:rPr lang="el-GR" dirty="0" err="1" smtClean="0"/>
              <a:t>Τσακήλι</a:t>
            </a:r>
            <a:r>
              <a:rPr lang="el-GR" dirty="0" smtClean="0"/>
              <a:t> </a:t>
            </a:r>
            <a:r>
              <a:rPr lang="el-GR" dirty="0" err="1" smtClean="0"/>
              <a:t>Μετρών</a:t>
            </a:r>
            <a:r>
              <a:rPr lang="el-GR" dirty="0" smtClean="0"/>
              <a:t> όπως</a:t>
            </a:r>
          </a:p>
          <a:p>
            <a:r>
              <a:rPr lang="el-GR" b="1" i="1" dirty="0" smtClean="0"/>
              <a:t>&lt;</a:t>
            </a:r>
            <a:r>
              <a:rPr lang="el-GR" b="1" i="1" dirty="0" err="1" smtClean="0"/>
              <a:t>νηπτάφιο</a:t>
            </a:r>
            <a:r>
              <a:rPr lang="el-GR" b="1" i="1" dirty="0" smtClean="0"/>
              <a:t>/</a:t>
            </a:r>
            <a:r>
              <a:rPr lang="el-GR" b="1" i="1" dirty="0" err="1" smtClean="0"/>
              <a:t>νηπτάφιος</a:t>
            </a:r>
            <a:r>
              <a:rPr lang="el-GR" b="1" i="1" dirty="0" smtClean="0"/>
              <a:t> =επιτάφιος&gt;, </a:t>
            </a:r>
            <a:endParaRPr lang="el-GR" dirty="0" smtClean="0"/>
          </a:p>
          <a:p>
            <a:r>
              <a:rPr lang="el-GR" b="1" i="1" dirty="0" smtClean="0"/>
              <a:t>&lt;</a:t>
            </a:r>
            <a:r>
              <a:rPr lang="el-GR" b="1" i="1" dirty="0" err="1" smtClean="0"/>
              <a:t>νικοκερόσπιτο</a:t>
            </a:r>
            <a:r>
              <a:rPr lang="el-GR" b="1" i="1" dirty="0" smtClean="0"/>
              <a:t>, </a:t>
            </a:r>
            <a:r>
              <a:rPr lang="el-GR" b="1" i="1" dirty="0" err="1" smtClean="0"/>
              <a:t>νικοκεροκόριτσο</a:t>
            </a:r>
            <a:r>
              <a:rPr lang="el-GR" b="1" i="1" dirty="0" smtClean="0"/>
              <a:t>, </a:t>
            </a:r>
            <a:r>
              <a:rPr lang="el-GR" b="1" i="1" dirty="0" err="1" smtClean="0"/>
              <a:t>νικοκεροπαίδ</a:t>
            </a:r>
            <a:r>
              <a:rPr lang="el-GR" b="1" i="1" dirty="0" smtClean="0"/>
              <a:t>’&gt;.</a:t>
            </a:r>
            <a:endParaRPr lang="el-GR" dirty="0" smtClean="0"/>
          </a:p>
          <a:p>
            <a:pPr>
              <a:buNone/>
            </a:pPr>
            <a:endParaRPr lang="el-GR" dirty="0" smtClean="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00034"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C00000"/>
                </a:solidFill>
              </a:rPr>
              <a:t>2. Σύμφωνα</a:t>
            </a:r>
            <a:r>
              <a:rPr lang="el-GR" sz="3200" dirty="0" smtClean="0">
                <a:solidFill>
                  <a:srgbClr val="C00000"/>
                </a:solidFill>
              </a:rPr>
              <a:t/>
            </a:r>
            <a:br>
              <a:rPr lang="el-GR" sz="3200" dirty="0" smtClean="0">
                <a:solidFill>
                  <a:srgbClr val="C00000"/>
                </a:solidFill>
              </a:rPr>
            </a:br>
            <a:r>
              <a:rPr lang="el-GR" sz="3200" dirty="0" smtClean="0">
                <a:solidFill>
                  <a:srgbClr val="C00000"/>
                </a:solidFill>
              </a:rPr>
              <a:t>2.1. </a:t>
            </a:r>
            <a:r>
              <a:rPr lang="el-GR" sz="3200" b="1" dirty="0" smtClean="0">
                <a:solidFill>
                  <a:srgbClr val="C00000"/>
                </a:solidFill>
              </a:rPr>
              <a:t>Ανάπτυξη συμφώνων</a:t>
            </a:r>
            <a:endParaRPr lang="el-GR" sz="3200" dirty="0"/>
          </a:p>
        </p:txBody>
      </p:sp>
      <p:sp>
        <p:nvSpPr>
          <p:cNvPr id="3" name="2 - Θέση περιεχομένου"/>
          <p:cNvSpPr>
            <a:spLocks noGrp="1"/>
          </p:cNvSpPr>
          <p:nvPr>
            <p:ph idx="1"/>
          </p:nvPr>
        </p:nvSpPr>
        <p:spPr/>
        <p:txBody>
          <a:bodyPr>
            <a:normAutofit fontScale="85000" lnSpcReduction="20000"/>
          </a:bodyPr>
          <a:lstStyle/>
          <a:p>
            <a:r>
              <a:rPr lang="el-GR" b="1" i="1" dirty="0" smtClean="0"/>
              <a:t>(γ)  Ανάπτυξη του προθετικού /γ/</a:t>
            </a:r>
            <a:endParaRPr lang="el-GR" dirty="0" smtClean="0"/>
          </a:p>
          <a:p>
            <a:r>
              <a:rPr lang="el-GR" b="1" i="1" dirty="0" smtClean="0"/>
              <a:t>&lt;με </a:t>
            </a:r>
            <a:r>
              <a:rPr lang="el-GR" b="1" i="1" dirty="0" err="1" smtClean="0"/>
              <a:t>γείπε</a:t>
            </a:r>
            <a:r>
              <a:rPr lang="el-GR" b="1" i="1" dirty="0" smtClean="0"/>
              <a:t> = μου είπε&gt;, &lt;τη </a:t>
            </a:r>
            <a:r>
              <a:rPr lang="el-GR" b="1" i="1" dirty="0" err="1" smtClean="0"/>
              <a:t>γηύρε</a:t>
            </a:r>
            <a:r>
              <a:rPr lang="el-GR" b="1" i="1" dirty="0" smtClean="0"/>
              <a:t> = την  ηύρε= τη βρήκε&gt;,</a:t>
            </a:r>
            <a:endParaRPr lang="el-GR" dirty="0" smtClean="0"/>
          </a:p>
          <a:p>
            <a:r>
              <a:rPr lang="el-GR" b="1" i="1" dirty="0" smtClean="0"/>
              <a:t>&lt;τη </a:t>
            </a:r>
            <a:r>
              <a:rPr lang="el-GR" b="1" i="1" dirty="0" err="1" smtClean="0"/>
              <a:t>γήκσε</a:t>
            </a:r>
            <a:r>
              <a:rPr lang="el-GR" b="1" i="1" dirty="0" smtClean="0"/>
              <a:t> = την ήκουσε = την άκουσε&gt;,</a:t>
            </a:r>
            <a:endParaRPr lang="el-GR" dirty="0" smtClean="0"/>
          </a:p>
          <a:p>
            <a:r>
              <a:rPr lang="el-GR" dirty="0" smtClean="0"/>
              <a:t>Το /γ/ αναπτύσσεται για αποφυγή της χασμωδίας  όμως όπως σημειώνει  ο Ψάλτης (1905), το </a:t>
            </a:r>
            <a:r>
              <a:rPr lang="el-GR" b="1" i="1" dirty="0" smtClean="0"/>
              <a:t>/γ/</a:t>
            </a:r>
            <a:r>
              <a:rPr lang="el-GR" dirty="0" smtClean="0"/>
              <a:t> που αναπτύχθηκε για την αποφυγή της χασμωδίας τελικά αναπτύχθηκε και εκεί που δεν υπάρχει χασμωδία, όπως </a:t>
            </a:r>
          </a:p>
          <a:p>
            <a:r>
              <a:rPr lang="el-GR" b="1" i="1" dirty="0" smtClean="0"/>
              <a:t>&lt;</a:t>
            </a:r>
            <a:r>
              <a:rPr lang="el-GR" b="1" i="1" dirty="0" err="1" smtClean="0"/>
              <a:t>γαιμοποτίζω</a:t>
            </a:r>
            <a:r>
              <a:rPr lang="el-GR" b="1" i="1" dirty="0" smtClean="0"/>
              <a:t> = ποτίζω με γαίμα = ποτίζω με αίμα = κοκκινίζω&gt;</a:t>
            </a:r>
            <a:endParaRPr lang="el-GR" dirty="0" smtClean="0"/>
          </a:p>
          <a:p>
            <a:r>
              <a:rPr lang="el-GR" dirty="0" smtClean="0"/>
              <a:t>(</a:t>
            </a:r>
            <a:r>
              <a:rPr lang="el-GR" dirty="0" err="1" smtClean="0"/>
              <a:t>Χουρμουζιάδης</a:t>
            </a:r>
            <a:r>
              <a:rPr lang="el-GR" dirty="0" smtClean="0"/>
              <a:t>, 1941) ΕΧΩ ΆΛΛΗ ΕΞΗΓΗΣΗ </a:t>
            </a:r>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00034"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C00000"/>
                </a:solidFill>
              </a:rPr>
              <a:t>2. Σύμφωνα</a:t>
            </a:r>
            <a:r>
              <a:rPr lang="el-GR" sz="3200" dirty="0" smtClean="0">
                <a:solidFill>
                  <a:srgbClr val="C00000"/>
                </a:solidFill>
              </a:rPr>
              <a:t/>
            </a:r>
            <a:br>
              <a:rPr lang="el-GR" sz="3200" dirty="0" smtClean="0">
                <a:solidFill>
                  <a:srgbClr val="C00000"/>
                </a:solidFill>
              </a:rPr>
            </a:br>
            <a:r>
              <a:rPr lang="el-GR" sz="3200" dirty="0" smtClean="0">
                <a:solidFill>
                  <a:srgbClr val="C00000"/>
                </a:solidFill>
              </a:rPr>
              <a:t>2.1. </a:t>
            </a:r>
            <a:r>
              <a:rPr lang="el-GR" sz="3200" b="1" dirty="0" smtClean="0">
                <a:solidFill>
                  <a:srgbClr val="C00000"/>
                </a:solidFill>
              </a:rPr>
              <a:t>Ανάπτυξη συμφώνων</a:t>
            </a:r>
            <a:endParaRPr lang="el-GR" sz="3200" dirty="0"/>
          </a:p>
        </p:txBody>
      </p:sp>
      <p:sp>
        <p:nvSpPr>
          <p:cNvPr id="3" name="2 - Θέση περιεχομένου"/>
          <p:cNvSpPr>
            <a:spLocks noGrp="1"/>
          </p:cNvSpPr>
          <p:nvPr>
            <p:ph idx="1"/>
          </p:nvPr>
        </p:nvSpPr>
        <p:spPr/>
        <p:txBody>
          <a:bodyPr>
            <a:normAutofit fontScale="70000" lnSpcReduction="20000"/>
          </a:bodyPr>
          <a:lstStyle/>
          <a:p>
            <a:pPr>
              <a:buNone/>
            </a:pPr>
            <a:r>
              <a:rPr lang="el-GR" b="1" i="1" dirty="0" smtClean="0"/>
              <a:t>	(δ)  </a:t>
            </a:r>
            <a:r>
              <a:rPr lang="el-GR" b="1" i="1" dirty="0" err="1" smtClean="0"/>
              <a:t>Ενδολεξική</a:t>
            </a:r>
            <a:r>
              <a:rPr lang="el-GR" b="1" i="1" dirty="0" smtClean="0"/>
              <a:t>  ανάπτυξη  του /γ/ </a:t>
            </a:r>
            <a:endParaRPr lang="en-US" b="1" i="1" dirty="0" smtClean="0"/>
          </a:p>
          <a:p>
            <a:pPr>
              <a:buNone/>
            </a:pPr>
            <a:endParaRPr lang="el-GR" dirty="0" smtClean="0"/>
          </a:p>
          <a:p>
            <a:pPr>
              <a:buNone/>
            </a:pPr>
            <a:r>
              <a:rPr lang="el-GR" sz="3400" dirty="0" smtClean="0"/>
              <a:t>	Στο ιδίωμα της Θράκης εντοπίζονται</a:t>
            </a:r>
          </a:p>
          <a:p>
            <a:pPr>
              <a:buNone/>
            </a:pPr>
            <a:r>
              <a:rPr lang="el-GR" sz="3400" b="1" i="1" dirty="0" smtClean="0"/>
              <a:t>&lt;</a:t>
            </a:r>
            <a:r>
              <a:rPr lang="el-GR" sz="3400" b="1" i="1" dirty="0" err="1" smtClean="0"/>
              <a:t>Θεγός</a:t>
            </a:r>
            <a:r>
              <a:rPr lang="el-GR" sz="3400" b="1" i="1" dirty="0" smtClean="0"/>
              <a:t>= Θεός&gt;, &lt;</a:t>
            </a:r>
            <a:r>
              <a:rPr lang="el-GR" sz="3400" b="1" i="1" dirty="0" err="1" smtClean="0"/>
              <a:t>τρίγια=τρία</a:t>
            </a:r>
            <a:r>
              <a:rPr lang="el-GR" sz="3400" b="1" i="1" dirty="0" smtClean="0"/>
              <a:t>&gt;, </a:t>
            </a:r>
          </a:p>
          <a:p>
            <a:pPr>
              <a:buNone/>
            </a:pPr>
            <a:r>
              <a:rPr lang="el-GR" sz="3400" b="1" i="1" dirty="0" smtClean="0"/>
              <a:t>&lt;</a:t>
            </a:r>
            <a:r>
              <a:rPr lang="el-GR" sz="3400" b="1" i="1" dirty="0" err="1" smtClean="0"/>
              <a:t>Μαρίγια</a:t>
            </a:r>
            <a:r>
              <a:rPr lang="el-GR" sz="3400" b="1" i="1" dirty="0" smtClean="0"/>
              <a:t> = </a:t>
            </a:r>
            <a:r>
              <a:rPr lang="el-GR" sz="3400" b="1" i="1" dirty="0" err="1" smtClean="0"/>
              <a:t>Μαρία&gt;,&lt;κλαίγω</a:t>
            </a:r>
            <a:r>
              <a:rPr lang="el-GR" sz="3400" b="1" i="1" dirty="0" smtClean="0"/>
              <a:t>, λέγω, πάγω&gt;</a:t>
            </a:r>
            <a:r>
              <a:rPr lang="el-GR" sz="3400" dirty="0" smtClean="0"/>
              <a:t>,</a:t>
            </a:r>
          </a:p>
          <a:p>
            <a:pPr>
              <a:buNone/>
            </a:pPr>
            <a:r>
              <a:rPr lang="el-GR" sz="3400" b="1" i="1" dirty="0" smtClean="0"/>
              <a:t>&lt;</a:t>
            </a:r>
            <a:r>
              <a:rPr lang="el-GR" sz="3400" b="1" i="1" dirty="0" err="1" smtClean="0"/>
              <a:t>αγριεύγω</a:t>
            </a:r>
            <a:r>
              <a:rPr lang="el-GR" sz="3400" b="1" i="1" dirty="0" smtClean="0"/>
              <a:t> / </a:t>
            </a:r>
            <a:r>
              <a:rPr lang="el-GR" sz="3400" b="1" i="1" dirty="0" err="1" smtClean="0"/>
              <a:t>αγριέβγω</a:t>
            </a:r>
            <a:r>
              <a:rPr lang="el-GR" sz="3400" b="1" i="1" dirty="0" smtClean="0"/>
              <a:t> = αγριεύω&gt; , &lt;</a:t>
            </a:r>
            <a:r>
              <a:rPr lang="el-GR" sz="3400" b="1" i="1" dirty="0" err="1" smtClean="0"/>
              <a:t>δουλεύγω</a:t>
            </a:r>
            <a:r>
              <a:rPr lang="el-GR" sz="3400" b="1" i="1" dirty="0" smtClean="0"/>
              <a:t> / </a:t>
            </a:r>
            <a:r>
              <a:rPr lang="el-GR" sz="3400" b="1" i="1" dirty="0" err="1" smtClean="0"/>
              <a:t>δουλέβγω</a:t>
            </a:r>
            <a:r>
              <a:rPr lang="el-GR" sz="3400" b="1" i="1" dirty="0" smtClean="0"/>
              <a:t> = δουλεύω&gt;,</a:t>
            </a:r>
            <a:endParaRPr lang="el-GR" sz="3400" dirty="0" smtClean="0"/>
          </a:p>
          <a:p>
            <a:pPr>
              <a:buNone/>
            </a:pPr>
            <a:r>
              <a:rPr lang="el-GR" sz="3400" dirty="0" smtClean="0"/>
              <a:t>	Ψάλτης (1905) στο ιδίωμα των Σαράντα Εκκλησιών, </a:t>
            </a:r>
            <a:r>
              <a:rPr lang="el-GR" sz="3400" b="1" i="1" dirty="0" smtClean="0"/>
              <a:t>&lt;</a:t>
            </a:r>
            <a:r>
              <a:rPr lang="el-GR" sz="3400" b="1" i="1" dirty="0" err="1" smtClean="0"/>
              <a:t>κόβγω</a:t>
            </a:r>
            <a:r>
              <a:rPr lang="el-GR" sz="3400" b="1" i="1" dirty="0" smtClean="0"/>
              <a:t>&gt;,  &lt;</a:t>
            </a:r>
            <a:r>
              <a:rPr lang="el-GR" sz="3400" b="1" i="1" dirty="0" err="1" smtClean="0"/>
              <a:t>τρίβγω</a:t>
            </a:r>
            <a:r>
              <a:rPr lang="el-GR" sz="3400" b="1" i="1" dirty="0" smtClean="0"/>
              <a:t>&gt; </a:t>
            </a:r>
            <a:endParaRPr lang="el-GR" sz="3400" dirty="0" smtClean="0"/>
          </a:p>
          <a:p>
            <a:pPr>
              <a:buNone/>
            </a:pPr>
            <a:r>
              <a:rPr lang="el-GR" sz="3400" dirty="0" smtClean="0"/>
              <a:t>Ενδιαφέρον έχει και επέκταση του φαινομένου και στον παρατατικό </a:t>
            </a:r>
          </a:p>
          <a:p>
            <a:pPr>
              <a:buNone/>
            </a:pPr>
            <a:r>
              <a:rPr lang="el-GR" sz="3400" b="1" i="1" dirty="0" smtClean="0"/>
              <a:t>&lt;</a:t>
            </a:r>
            <a:r>
              <a:rPr lang="el-GR" sz="3400" b="1" i="1" dirty="0" err="1" smtClean="0"/>
              <a:t>ήξεργα</a:t>
            </a:r>
            <a:r>
              <a:rPr lang="el-GR" sz="3400" b="1" i="1" dirty="0" smtClean="0"/>
              <a:t>&gt;,  &lt;</a:t>
            </a:r>
            <a:r>
              <a:rPr lang="el-GR" sz="3400" b="1" i="1" dirty="0" err="1" smtClean="0"/>
              <a:t>κλάδευγα</a:t>
            </a:r>
            <a:r>
              <a:rPr lang="el-GR" sz="3400" b="1" i="1" dirty="0" smtClean="0"/>
              <a:t>/</a:t>
            </a:r>
            <a:r>
              <a:rPr lang="el-GR" sz="3400" b="1" i="1" dirty="0" err="1" smtClean="0"/>
              <a:t>κλάδεβγα</a:t>
            </a:r>
            <a:r>
              <a:rPr lang="el-GR" sz="3400" b="1" i="1" dirty="0" smtClean="0"/>
              <a:t>&gt;</a:t>
            </a:r>
            <a:endParaRPr lang="el-GR" sz="3400" dirty="0" smtClean="0"/>
          </a:p>
          <a:p>
            <a:pPr>
              <a:buNone/>
            </a:pPr>
            <a:r>
              <a:rPr lang="el-GR" sz="3400" b="1" i="1" dirty="0" smtClean="0"/>
              <a:t> </a:t>
            </a:r>
            <a:endParaRPr lang="el-GR" sz="3400" dirty="0" smtClean="0"/>
          </a:p>
          <a:p>
            <a:endParaRPr lang="el-GR" sz="3400"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500034" y="214290"/>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4638"/>
            <a:ext cx="8229600" cy="1143000"/>
          </a:xfrm>
        </p:spPr>
        <p:txBody>
          <a:bodyPr>
            <a:normAutofit/>
          </a:bodyPr>
          <a:lstStyle/>
          <a:p>
            <a:endParaRPr lang="el-GR" sz="2300" dirty="0"/>
          </a:p>
        </p:txBody>
      </p:sp>
      <p:sp>
        <p:nvSpPr>
          <p:cNvPr id="3" name="2 - Θέση περιεχομένου"/>
          <p:cNvSpPr>
            <a:spLocks noGrp="1"/>
          </p:cNvSpPr>
          <p:nvPr>
            <p:ph idx="4294967295"/>
          </p:nvPr>
        </p:nvSpPr>
        <p:spPr>
          <a:xfrm>
            <a:off x="0" y="1600200"/>
            <a:ext cx="8229600" cy="4525963"/>
          </a:xfrm>
        </p:spPr>
        <p:txBody>
          <a:bodyPr/>
          <a:lstStyle/>
          <a:p>
            <a:pPr>
              <a:buNone/>
            </a:pPr>
            <a:endParaRPr lang="el-GR" dirty="0" smtClean="0"/>
          </a:p>
          <a:p>
            <a:pPr>
              <a:buNone/>
            </a:pPr>
            <a:endParaRPr lang="el-GR" dirty="0" smtClean="0"/>
          </a:p>
          <a:p>
            <a:pPr>
              <a:buNone/>
            </a:pPr>
            <a:r>
              <a:rPr lang="el-GR" b="1" dirty="0" smtClean="0">
                <a:solidFill>
                  <a:srgbClr val="C00000"/>
                </a:solidFill>
              </a:rPr>
              <a:t>	ΔΙΔΑΣΚΑΛΙΑ </a:t>
            </a:r>
            <a:r>
              <a:rPr lang="el-GR" b="1" dirty="0">
                <a:solidFill>
                  <a:srgbClr val="C00000"/>
                </a:solidFill>
              </a:rPr>
              <a:t/>
            </a:r>
            <a:br>
              <a:rPr lang="el-GR" b="1" dirty="0">
                <a:solidFill>
                  <a:srgbClr val="C00000"/>
                </a:solidFill>
              </a:rPr>
            </a:br>
            <a:r>
              <a:rPr lang="el-GR" b="1" dirty="0">
                <a:solidFill>
                  <a:srgbClr val="C00000"/>
                </a:solidFill>
              </a:rPr>
              <a:t>ΝΕΟΕΛΛΗΝΙΚΩΝ ΔΙΑΛΕΚΤΙΚΩΝ ΠΟΙΚΙΛΊΩΝ ΣΤΗ ΘΡΑΚΗ </a:t>
            </a:r>
            <a:endParaRPr lang="el-GR" dirty="0"/>
          </a:p>
          <a:p>
            <a:pPr>
              <a:buNone/>
            </a:pPr>
            <a:endParaRPr lang="el-GR" dirty="0" smtClean="0"/>
          </a:p>
        </p:txBody>
      </p:sp>
      <p:pic>
        <p:nvPicPr>
          <p:cNvPr id="4" name="4 - Εικόνα"/>
          <p:cNvPicPr/>
          <p:nvPr/>
        </p:nvPicPr>
        <p:blipFill>
          <a:blip r:embed="rId2"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995936" y="414138"/>
            <a:ext cx="1044000" cy="864000"/>
          </a:xfrm>
          <a:prstGeom prst="rect">
            <a:avLst/>
          </a:prstGeom>
        </p:spPr>
      </p:pic>
    </p:spTree>
    <p:extLst>
      <p:ext uri="{BB962C8B-B14F-4D97-AF65-F5344CB8AC3E}">
        <p14:creationId xmlns:p14="http://schemas.microsoft.com/office/powerpoint/2010/main" val="1859291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rgbClr val="0070C0"/>
                </a:solidFill>
                <a:latin typeface="Comic Sans MS" pitchFamily="66" charset="0"/>
              </a:rPr>
              <a:t>1. Προηγούμενη έρευνα </a:t>
            </a:r>
            <a:endParaRPr lang="el-GR" sz="3200" dirty="0">
              <a:solidFill>
                <a:srgbClr val="0070C0"/>
              </a:solidFill>
            </a:endParaRPr>
          </a:p>
        </p:txBody>
      </p:sp>
      <p:sp>
        <p:nvSpPr>
          <p:cNvPr id="3" name="2 - Θέση περιεχομένου"/>
          <p:cNvSpPr>
            <a:spLocks noGrp="1"/>
          </p:cNvSpPr>
          <p:nvPr>
            <p:ph idx="1"/>
          </p:nvPr>
        </p:nvSpPr>
        <p:spPr/>
        <p:txBody>
          <a:bodyPr>
            <a:normAutofit fontScale="92500" lnSpcReduction="20000"/>
          </a:bodyPr>
          <a:lstStyle/>
          <a:p>
            <a:pPr marL="0" indent="0" algn="just">
              <a:buNone/>
            </a:pPr>
            <a:r>
              <a:rPr lang="el-GR" dirty="0" smtClean="0">
                <a:solidFill>
                  <a:srgbClr val="0070C0"/>
                </a:solidFill>
                <a:latin typeface="Comic Sans MS" pitchFamily="66" charset="0"/>
              </a:rPr>
              <a:t>Τα τελευταία χρόνια,  η νεοελληνική </a:t>
            </a:r>
            <a:r>
              <a:rPr lang="el-GR" dirty="0">
                <a:solidFill>
                  <a:srgbClr val="0070C0"/>
                </a:solidFill>
                <a:latin typeface="Comic Sans MS" pitchFamily="66" charset="0"/>
              </a:rPr>
              <a:t>Διαλεκτολογία</a:t>
            </a:r>
            <a:r>
              <a:rPr lang="el-GR" dirty="0" smtClean="0">
                <a:latin typeface="Comic Sans MS" pitchFamily="66" charset="0"/>
              </a:rPr>
              <a:t> στο πλαίσιο αδελφών επιστημών όπως η Κοινωνιογλωσσολογία, η Κατάκτηση της δεύτερης γλώσσας  και  η Διγλωσσία προχώρησε σε ένα επιπλέον βήμα: Τη διδασκαλία των ζωντανών διαλεκτικών μορφών της ΝΕ. Πρόκειται για ένα βήμα τολμηρό και ιδιαίτερα σημαντικό. Το παράδειγμα της διδασκαλίας της Κυπριακής ελληνικής, όπως και το  εγχείρημα της διδασκαλίας της Κρητικής διαλέκτου και της ποντιακής. </a:t>
            </a:r>
          </a:p>
        </p:txBody>
      </p:sp>
      <p:pic>
        <p:nvPicPr>
          <p:cNvPr id="4" name="Picture 3">
            <a:extLst>
              <a:ext uri="{FF2B5EF4-FFF2-40B4-BE49-F238E27FC236}">
                <a16:creationId xmlns:a16="http://schemas.microsoft.com/office/drawing/2014/main" id="{C25B6D60-2860-42FD-8231-16D67223ED4F}"/>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8000"/>
                    </a14:imgEffect>
                    <a14:imgEffect>
                      <a14:colorTemperature colorTemp="9354"/>
                    </a14:imgEffect>
                    <a14:imgEffect>
                      <a14:saturation sat="142000"/>
                    </a14:imgEffect>
                    <a14:imgEffect>
                      <a14:brightnessContrast bright="-4000" contrast="7000"/>
                    </a14:imgEffect>
                  </a14:imgLayer>
                </a14:imgProps>
              </a:ext>
            </a:extLst>
          </a:blip>
          <a:srcRect l="1" r="-323"/>
          <a:stretch/>
        </p:blipFill>
        <p:spPr>
          <a:xfrm>
            <a:off x="755576" y="486138"/>
            <a:ext cx="921870" cy="7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rot lat="0" lon="0" rev="20999999"/>
            </a:camera>
            <a:lightRig rig="twoPt" dir="t">
              <a:rot lat="0" lon="0" rev="7200000"/>
            </a:lightRig>
          </a:scene3d>
          <a:sp3d>
            <a:bevelT w="25400" h="19050"/>
            <a:contourClr>
              <a:srgbClr val="FFFFFF"/>
            </a:contourClr>
          </a:sp3d>
        </p:spPr>
      </p:pic>
      <p:pic>
        <p:nvPicPr>
          <p:cNvPr id="5" name="Picture 5">
            <a:extLst>
              <a:ext uri="{FF2B5EF4-FFF2-40B4-BE49-F238E27FC236}">
                <a16:creationId xmlns:a16="http://schemas.microsoft.com/office/drawing/2014/main" id="{01394620-5E63-42A6-BE31-28D5F6F2D588}"/>
              </a:ext>
            </a:extLst>
          </p:cNvPr>
          <p:cNvPicPr>
            <a:picLocks noChangeAspect="1"/>
          </p:cNvPicPr>
          <p:nvPr/>
        </p:nvPicPr>
        <p:blipFill>
          <a:blip r:embed="rId4"/>
          <a:stretch>
            <a:fillRect/>
          </a:stretch>
        </p:blipFill>
        <p:spPr>
          <a:xfrm>
            <a:off x="8028384" y="274640"/>
            <a:ext cx="396000" cy="740573"/>
          </a:xfrm>
          <a:prstGeom prst="rect">
            <a:avLst/>
          </a:prstGeom>
        </p:spPr>
      </p:pic>
    </p:spTree>
    <p:extLst>
      <p:ext uri="{BB962C8B-B14F-4D97-AF65-F5344CB8AC3E}">
        <p14:creationId xmlns:p14="http://schemas.microsoft.com/office/powerpoint/2010/main" val="1022232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endParaRPr lang="el-GR" sz="3200" dirty="0"/>
          </a:p>
        </p:txBody>
      </p:sp>
      <p:sp>
        <p:nvSpPr>
          <p:cNvPr id="3" name="2 - Θέση περιεχομένου"/>
          <p:cNvSpPr>
            <a:spLocks noGrp="1"/>
          </p:cNvSpPr>
          <p:nvPr>
            <p:ph idx="1"/>
          </p:nvPr>
        </p:nvSpPr>
        <p:spPr/>
        <p:txBody>
          <a:bodyPr>
            <a:normAutofit/>
          </a:bodyPr>
          <a:lstStyle/>
          <a:p>
            <a:pPr marL="0" indent="0" algn="just">
              <a:buNone/>
            </a:pPr>
            <a:r>
              <a:rPr lang="el-GR" sz="3600" dirty="0">
                <a:latin typeface="Comic Sans MS" pitchFamily="66" charset="0"/>
              </a:rPr>
              <a:t> Όσο, λοιπόν, οι  διάλεκτοι </a:t>
            </a:r>
            <a:br>
              <a:rPr lang="el-GR" sz="3600" dirty="0">
                <a:latin typeface="Comic Sans MS" pitchFamily="66" charset="0"/>
              </a:rPr>
            </a:br>
            <a:r>
              <a:rPr lang="el-GR" sz="3600" dirty="0">
                <a:latin typeface="Comic Sans MS" pitchFamily="66" charset="0"/>
              </a:rPr>
              <a:t>είναι ακόμη ζωντανές </a:t>
            </a:r>
            <a:r>
              <a:rPr lang="el-GR" sz="3600" dirty="0" smtClean="0">
                <a:latin typeface="Comic Sans MS" pitchFamily="66" charset="0"/>
              </a:rPr>
              <a:t>δεν είναι λίγες, πιστέψτε με,   </a:t>
            </a:r>
          </a:p>
          <a:p>
            <a:pPr marL="0" indent="0" algn="just">
              <a:buNone/>
            </a:pPr>
            <a:r>
              <a:rPr lang="el-GR" sz="3600" dirty="0" smtClean="0">
                <a:latin typeface="Comic Sans MS" pitchFamily="66" charset="0"/>
              </a:rPr>
              <a:t>ΕΠΙΒΑΛΛΕΤΑΙ να διδάσκονται  και να ερευνώνται στο πανεπιστήμιο! </a:t>
            </a:r>
          </a:p>
          <a:p>
            <a:pPr marL="0" indent="0" algn="just">
              <a:buNone/>
            </a:pPr>
            <a:r>
              <a:rPr lang="el-GR" sz="3600" dirty="0" smtClean="0">
                <a:latin typeface="Comic Sans MS" pitchFamily="66" charset="0"/>
              </a:rPr>
              <a:t> </a:t>
            </a:r>
            <a:r>
              <a:rPr lang="el-GR" sz="4000" dirty="0" smtClean="0">
                <a:solidFill>
                  <a:srgbClr val="0000FF"/>
                </a:solidFill>
                <a:latin typeface="Comic Sans MS" pitchFamily="66" charset="0"/>
              </a:rPr>
              <a:t>Γιατί</a:t>
            </a:r>
            <a:r>
              <a:rPr lang="el-GR" sz="3600" dirty="0" smtClean="0">
                <a:solidFill>
                  <a:srgbClr val="0000FF"/>
                </a:solidFill>
                <a:latin typeface="Comic Sans MS" pitchFamily="66" charset="0"/>
              </a:rPr>
              <a:t>; </a:t>
            </a:r>
          </a:p>
          <a:p>
            <a:endParaRPr lang="el-GR" dirty="0"/>
          </a:p>
        </p:txBody>
      </p:sp>
      <p:pic>
        <p:nvPicPr>
          <p:cNvPr id="4" name="Picture 2" descr="C:\Users\ΚΑΜΠΑΚΗ\Desktop\ΤΩΡΙΝΑ ΤΩΡΙΝΑ\ΘΡΑΚΗ ΟΛΑ\ΘΡΑΚΙΩΤΙΚΑ\ΔΙΔΑΣΚΑΛΙΑ ΣΟΥΦΛΙΩΤΙΚΑ\ΣΟΥΦΛΙΩΤΙΚΑ ΥΛΙΚΟ ΔΙΔΑΣΚΑΛΙΑΣ\2021_ΚΑΜΠΑΚΗ_ΜΑΘΗΜΑ ΣΟΥΦΛΙΩΤΙΚΑ.png"/>
          <p:cNvPicPr>
            <a:picLocks noChangeAspect="1" noChangeArrowheads="1"/>
          </p:cNvPicPr>
          <p:nvPr/>
        </p:nvPicPr>
        <p:blipFill>
          <a:blip r:embed="rId2" cstate="print"/>
          <a:srcRect t="29050"/>
          <a:stretch>
            <a:fillRect/>
          </a:stretch>
        </p:blipFill>
        <p:spPr bwMode="auto">
          <a:xfrm>
            <a:off x="611560" y="432138"/>
            <a:ext cx="823495" cy="828000"/>
          </a:xfrm>
          <a:prstGeom prst="rect">
            <a:avLst/>
          </a:prstGeom>
          <a:noFill/>
        </p:spPr>
      </p:pic>
      <p:pic>
        <p:nvPicPr>
          <p:cNvPr id="5" name="Picture 4">
            <a:extLst>
              <a:ext uri="{FF2B5EF4-FFF2-40B4-BE49-F238E27FC236}">
                <a16:creationId xmlns:a16="http://schemas.microsoft.com/office/drawing/2014/main" id="{88696C7C-4828-4A73-A9D4-685F85F99BC9}"/>
              </a:ext>
            </a:extLst>
          </p:cNvPr>
          <p:cNvPicPr>
            <a:picLocks noChangeAspect="1"/>
          </p:cNvPicPr>
          <p:nvPr/>
        </p:nvPicPr>
        <p:blipFill>
          <a:blip r:embed="rId3"/>
          <a:stretch>
            <a:fillRect/>
          </a:stretch>
        </p:blipFill>
        <p:spPr>
          <a:xfrm>
            <a:off x="7452320" y="320919"/>
            <a:ext cx="892075" cy="1188000"/>
          </a:xfrm>
          <a:prstGeom prst="rect">
            <a:avLst/>
          </a:prstGeom>
        </p:spPr>
      </p:pic>
    </p:spTree>
    <p:extLst>
      <p:ext uri="{BB962C8B-B14F-4D97-AF65-F5344CB8AC3E}">
        <p14:creationId xmlns:p14="http://schemas.microsoft.com/office/powerpoint/2010/main" val="3997123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latin typeface="Comic Sans MS" pitchFamily="66" charset="0"/>
                <a:cs typeface="Times New Roman" pitchFamily="18" charset="0"/>
              </a:rPr>
              <a:t/>
            </a:r>
            <a:br>
              <a:rPr lang="el-GR" sz="3600" dirty="0" smtClean="0">
                <a:latin typeface="Comic Sans MS" pitchFamily="66" charset="0"/>
                <a:cs typeface="Times New Roman" pitchFamily="18" charset="0"/>
              </a:rPr>
            </a:br>
            <a:r>
              <a:rPr lang="el-GR" sz="3600" dirty="0" smtClean="0">
                <a:solidFill>
                  <a:srgbClr val="0070C0"/>
                </a:solidFill>
                <a:latin typeface="Comic Sans MS" pitchFamily="66" charset="0"/>
                <a:cs typeface="Times New Roman" pitchFamily="18" charset="0"/>
              </a:rPr>
              <a:t>1.1. Διαλεκτικός λόγος </a:t>
            </a:r>
            <a:br>
              <a:rPr lang="el-GR" sz="3600" dirty="0" smtClean="0">
                <a:solidFill>
                  <a:srgbClr val="0070C0"/>
                </a:solidFill>
                <a:latin typeface="Comic Sans MS" pitchFamily="66" charset="0"/>
                <a:cs typeface="Times New Roman" pitchFamily="18" charset="0"/>
              </a:rPr>
            </a:br>
            <a:r>
              <a:rPr lang="el-GR" sz="3600" dirty="0" smtClean="0">
                <a:solidFill>
                  <a:srgbClr val="0070C0"/>
                </a:solidFill>
                <a:latin typeface="Comic Sans MS" pitchFamily="66" charset="0"/>
                <a:cs typeface="Times New Roman" pitchFamily="18" charset="0"/>
              </a:rPr>
              <a:t>και πολιτισμός </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pPr algn="just"/>
            <a:r>
              <a:rPr lang="el-GR" dirty="0" smtClean="0">
                <a:latin typeface="Comic Sans MS" pitchFamily="66" charset="0"/>
                <a:cs typeface="Times New Roman" pitchFamily="18" charset="0"/>
              </a:rPr>
              <a:t>Ο διαλεκτικός λόγος είναι ζωτικής σημασίας για τον πολιτισμό. Αποτελεί ένα πολύ σημαντικό στοιχείο του λαϊκού πολιτισμού μας και ισχυρότατο στοιχείο του πολιτισμού και της ιστορίας γενικότερα..  Κατά τη γνώμη μου  πρέπει να διδάσκονται στην νεολαία ακόμη και  μέσα από συλλόγους αλλά, το σημαντικότερο, μέσα στο Πανεπιστήμιο. </a:t>
            </a:r>
          </a:p>
        </p:txBody>
      </p:sp>
      <p:pic>
        <p:nvPicPr>
          <p:cNvPr id="4" name="Picture 3">
            <a:extLst>
              <a:ext uri="{FF2B5EF4-FFF2-40B4-BE49-F238E27FC236}">
                <a16:creationId xmlns:a16="http://schemas.microsoft.com/office/drawing/2014/main" id="{C25B6D60-2860-42FD-8231-16D67223ED4F}"/>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8000"/>
                    </a14:imgEffect>
                    <a14:imgEffect>
                      <a14:colorTemperature colorTemp="9354"/>
                    </a14:imgEffect>
                    <a14:imgEffect>
                      <a14:saturation sat="142000"/>
                    </a14:imgEffect>
                    <a14:imgEffect>
                      <a14:brightnessContrast bright="-4000" contrast="7000"/>
                    </a14:imgEffect>
                  </a14:imgLayer>
                </a14:imgProps>
              </a:ext>
            </a:extLst>
          </a:blip>
          <a:srcRect l="1" r="-323"/>
          <a:stretch/>
        </p:blipFill>
        <p:spPr>
          <a:xfrm>
            <a:off x="755576" y="486138"/>
            <a:ext cx="921870" cy="7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rot lat="0" lon="0" rev="20999999"/>
            </a:camera>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88696C7C-4828-4A73-A9D4-685F85F99BC9}"/>
              </a:ext>
            </a:extLst>
          </p:cNvPr>
          <p:cNvPicPr>
            <a:picLocks noChangeAspect="1"/>
          </p:cNvPicPr>
          <p:nvPr/>
        </p:nvPicPr>
        <p:blipFill>
          <a:blip r:embed="rId4"/>
          <a:stretch>
            <a:fillRect/>
          </a:stretch>
        </p:blipFill>
        <p:spPr>
          <a:xfrm>
            <a:off x="7852093" y="229638"/>
            <a:ext cx="892075" cy="1188000"/>
          </a:xfrm>
          <a:prstGeom prst="rect">
            <a:avLst/>
          </a:prstGeom>
        </p:spPr>
      </p:pic>
    </p:spTree>
    <p:extLst>
      <p:ext uri="{BB962C8B-B14F-4D97-AF65-F5344CB8AC3E}">
        <p14:creationId xmlns:p14="http://schemas.microsoft.com/office/powerpoint/2010/main" val="2944813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atin typeface="Comic Sans MS" pitchFamily="66" charset="0"/>
                <a:cs typeface="Times New Roman" pitchFamily="18" charset="0"/>
              </a:rPr>
              <a:t>Και εξηγούμαι:</a:t>
            </a:r>
            <a:endParaRPr lang="el-GR" sz="3200" dirty="0">
              <a:latin typeface="Comic Sans MS" pitchFamily="66" charset="0"/>
              <a:cs typeface="Times New Roman" pitchFamily="18" charset="0"/>
            </a:endParaRPr>
          </a:p>
        </p:txBody>
      </p:sp>
      <p:sp>
        <p:nvSpPr>
          <p:cNvPr id="3" name="2 - Θέση περιεχομένου"/>
          <p:cNvSpPr>
            <a:spLocks noGrp="1"/>
          </p:cNvSpPr>
          <p:nvPr>
            <p:ph idx="1"/>
          </p:nvPr>
        </p:nvSpPr>
        <p:spPr>
          <a:xfrm>
            <a:off x="473071" y="1662295"/>
            <a:ext cx="8229600" cy="4525963"/>
          </a:xfrm>
        </p:spPr>
        <p:txBody>
          <a:bodyPr>
            <a:normAutofit fontScale="92500" lnSpcReduction="10000"/>
          </a:bodyPr>
          <a:lstStyle/>
          <a:p>
            <a:pPr algn="just">
              <a:buNone/>
            </a:pPr>
            <a:r>
              <a:rPr lang="el-GR" dirty="0" smtClean="0"/>
              <a:t>	</a:t>
            </a:r>
            <a:r>
              <a:rPr lang="el-GR" dirty="0" smtClean="0">
                <a:latin typeface="Comic Sans MS" pitchFamily="66" charset="0"/>
                <a:cs typeface="Times New Roman" pitchFamily="18" charset="0"/>
              </a:rPr>
              <a:t> Κατά την εμπειρική διδασκαλία, τύπου δήμοι, ΝΕΛΕ κτλ,  δεν γίνεται επιστημονική ανάλυση, κι όταν γίνεται δεν μπορεί να ξεφεύγει από προσωπικές προκαταλήψεις των, μη ειδικών γλωσσολόγων διδασκόντων οι οποίοι  έχουν την τάση να </a:t>
            </a:r>
            <a:r>
              <a:rPr lang="el-GR" dirty="0" err="1" smtClean="0">
                <a:latin typeface="Comic Sans MS" pitchFamily="66" charset="0"/>
                <a:cs typeface="Times New Roman" pitchFamily="18" charset="0"/>
              </a:rPr>
              <a:t>εξωραϊζουν</a:t>
            </a:r>
            <a:r>
              <a:rPr lang="el-GR" dirty="0" smtClean="0">
                <a:latin typeface="Comic Sans MS" pitchFamily="66" charset="0"/>
                <a:cs typeface="Times New Roman" pitchFamily="18" charset="0"/>
              </a:rPr>
              <a:t> την γλωσσική ποικιλία, να αναγάγουν τα πάντα στην αρχαία, να έχουν την τάση να την  ‘</a:t>
            </a:r>
            <a:r>
              <a:rPr lang="el-GR" dirty="0" err="1" smtClean="0">
                <a:latin typeface="Comic Sans MS" pitchFamily="66" charset="0"/>
                <a:cs typeface="Times New Roman" pitchFamily="18" charset="0"/>
              </a:rPr>
              <a:t>καθαρίζουν΄</a:t>
            </a:r>
            <a:r>
              <a:rPr lang="el-GR" dirty="0" smtClean="0">
                <a:latin typeface="Comic Sans MS" pitchFamily="66" charset="0"/>
                <a:cs typeface="Times New Roman" pitchFamily="18" charset="0"/>
              </a:rPr>
              <a:t> από </a:t>
            </a:r>
            <a:r>
              <a:rPr lang="el-GR" dirty="0" err="1" smtClean="0">
                <a:latin typeface="Comic Sans MS" pitchFamily="66" charset="0"/>
                <a:cs typeface="Times New Roman" pitchFamily="18" charset="0"/>
              </a:rPr>
              <a:t>ο,τιδήποτε</a:t>
            </a:r>
            <a:r>
              <a:rPr lang="el-GR" dirty="0" smtClean="0">
                <a:latin typeface="Comic Sans MS" pitchFamily="66" charset="0"/>
                <a:cs typeface="Times New Roman" pitchFamily="18" charset="0"/>
              </a:rPr>
              <a:t>, κατά τη γνώμη τους, ‘λερώνει’ το ελληνικό προφίλ της. </a:t>
            </a:r>
            <a:endParaRPr lang="el-GR" dirty="0">
              <a:latin typeface="Comic Sans MS" pitchFamily="66" charset="0"/>
            </a:endParaRPr>
          </a:p>
        </p:txBody>
      </p:sp>
      <p:pic>
        <p:nvPicPr>
          <p:cNvPr id="4" name="Picture 3">
            <a:extLst>
              <a:ext uri="{FF2B5EF4-FFF2-40B4-BE49-F238E27FC236}">
                <a16:creationId xmlns:a16="http://schemas.microsoft.com/office/drawing/2014/main" id="{C25B6D60-2860-42FD-8231-16D67223ED4F}"/>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8000"/>
                    </a14:imgEffect>
                    <a14:imgEffect>
                      <a14:colorTemperature colorTemp="9354"/>
                    </a14:imgEffect>
                    <a14:imgEffect>
                      <a14:saturation sat="142000"/>
                    </a14:imgEffect>
                    <a14:imgEffect>
                      <a14:brightnessContrast bright="-4000" contrast="7000"/>
                    </a14:imgEffect>
                  </a14:imgLayer>
                </a14:imgProps>
              </a:ext>
            </a:extLst>
          </a:blip>
          <a:srcRect l="1" r="-323"/>
          <a:stretch/>
        </p:blipFill>
        <p:spPr>
          <a:xfrm>
            <a:off x="755576" y="486138"/>
            <a:ext cx="921870" cy="7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rot lat="0" lon="0" rev="20999999"/>
            </a:camera>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88696C7C-4828-4A73-A9D4-685F85F99BC9}"/>
              </a:ext>
            </a:extLst>
          </p:cNvPr>
          <p:cNvPicPr>
            <a:picLocks noChangeAspect="1"/>
          </p:cNvPicPr>
          <p:nvPr/>
        </p:nvPicPr>
        <p:blipFill>
          <a:blip r:embed="rId4"/>
          <a:stretch>
            <a:fillRect/>
          </a:stretch>
        </p:blipFill>
        <p:spPr>
          <a:xfrm>
            <a:off x="7668344" y="92076"/>
            <a:ext cx="892075" cy="1188000"/>
          </a:xfrm>
          <a:prstGeom prst="rect">
            <a:avLst/>
          </a:prstGeom>
        </p:spPr>
      </p:pic>
    </p:spTree>
    <p:extLst>
      <p:ext uri="{BB962C8B-B14F-4D97-AF65-F5344CB8AC3E}">
        <p14:creationId xmlns:p14="http://schemas.microsoft.com/office/powerpoint/2010/main" val="69608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buNone/>
            </a:pPr>
            <a:r>
              <a:rPr lang="el-GR" dirty="0" smtClean="0">
                <a:latin typeface="Comic Sans MS" pitchFamily="66" charset="0"/>
                <a:cs typeface="Times New Roman" pitchFamily="18" charset="0"/>
              </a:rPr>
              <a:t>Κάτι τέτοιο  όμως εξαφανίζει πολύτιμα στοιχεία επαφής με άλλες γλώσσες και πολιτισμούς, δηλαδή στερεί από τη διαλεκτολογία τη διεπιστημονική της λειτουργία ως πηγή (και) ιστορικών  πληροφοριών.</a:t>
            </a:r>
          </a:p>
          <a:p>
            <a:endParaRPr lang="el-GR" dirty="0"/>
          </a:p>
        </p:txBody>
      </p:sp>
      <p:pic>
        <p:nvPicPr>
          <p:cNvPr id="4" name="Picture 2" descr="C:\Users\ΚΑΜΠΑΚΗ\Desktop\ΤΩΡΙΝΑ ΤΩΡΙΝΑ\ΘΡΑΚΗ ΟΛΑ\ΘΡΑΚΙΩΤΙΚΑ\ΔΙΔΑΣΚΑΛΙΑ ΣΟΥΦΛΙΩΤΙΚΑ\ΣΟΥΦΛΙΩΤΙΚΑ ΥΛΙΚΟ ΔΙΔΑΣΚΑΛΙΑΣ\2021_ΚΑΜΠΑΚΗ_ΜΑΘΗΜΑ ΣΟΥΦΛΙΩΤΙΚΑ.png"/>
          <p:cNvPicPr>
            <a:picLocks noChangeAspect="1" noChangeArrowheads="1"/>
          </p:cNvPicPr>
          <p:nvPr/>
        </p:nvPicPr>
        <p:blipFill>
          <a:blip r:embed="rId2" cstate="print"/>
          <a:srcRect t="29050"/>
          <a:stretch>
            <a:fillRect/>
          </a:stretch>
        </p:blipFill>
        <p:spPr bwMode="auto">
          <a:xfrm>
            <a:off x="611560" y="432138"/>
            <a:ext cx="823495" cy="828000"/>
          </a:xfrm>
          <a:prstGeom prst="rect">
            <a:avLst/>
          </a:prstGeom>
          <a:noFill/>
        </p:spPr>
      </p:pic>
      <p:pic>
        <p:nvPicPr>
          <p:cNvPr id="5" name="Picture 4">
            <a:extLst>
              <a:ext uri="{FF2B5EF4-FFF2-40B4-BE49-F238E27FC236}">
                <a16:creationId xmlns:a16="http://schemas.microsoft.com/office/drawing/2014/main" id="{88696C7C-4828-4A73-A9D4-685F85F99BC9}"/>
              </a:ext>
            </a:extLst>
          </p:cNvPr>
          <p:cNvPicPr>
            <a:picLocks noChangeAspect="1"/>
          </p:cNvPicPr>
          <p:nvPr/>
        </p:nvPicPr>
        <p:blipFill>
          <a:blip r:embed="rId3"/>
          <a:stretch>
            <a:fillRect/>
          </a:stretch>
        </p:blipFill>
        <p:spPr>
          <a:xfrm>
            <a:off x="7786814" y="412200"/>
            <a:ext cx="892075" cy="1188000"/>
          </a:xfrm>
          <a:prstGeom prst="rect">
            <a:avLst/>
          </a:prstGeom>
        </p:spPr>
      </p:pic>
    </p:spTree>
    <p:extLst>
      <p:ext uri="{BB962C8B-B14F-4D97-AF65-F5344CB8AC3E}">
        <p14:creationId xmlns:p14="http://schemas.microsoft.com/office/powerpoint/2010/main" val="2305077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0070C0"/>
                </a:solidFill>
                <a:latin typeface="Comic Sans MS" pitchFamily="66" charset="0"/>
              </a:rPr>
              <a:t>1.2. Διγλωσσία </a:t>
            </a:r>
            <a:endParaRPr lang="el-GR" sz="3600" dirty="0"/>
          </a:p>
        </p:txBody>
      </p:sp>
      <p:sp>
        <p:nvSpPr>
          <p:cNvPr id="3" name="2 - Θέση περιεχομένου"/>
          <p:cNvSpPr>
            <a:spLocks noGrp="1"/>
          </p:cNvSpPr>
          <p:nvPr>
            <p:ph idx="1"/>
          </p:nvPr>
        </p:nvSpPr>
        <p:spPr/>
        <p:txBody>
          <a:bodyPr/>
          <a:lstStyle/>
          <a:p>
            <a:r>
              <a:rPr lang="el-GR" dirty="0" smtClean="0">
                <a:latin typeface="Comic Sans MS" pitchFamily="66" charset="0"/>
                <a:cs typeface="Times New Roman" pitchFamily="18" charset="0"/>
              </a:rPr>
              <a:t>Δεν μπορεί κανείς να κάνει μια εισαγωγή στη  διδασκαλία των διαλέκτων αν δεν μιλήσει για τη </a:t>
            </a:r>
            <a:r>
              <a:rPr lang="el-GR" b="1" dirty="0" smtClean="0">
                <a:solidFill>
                  <a:srgbClr val="0070C0"/>
                </a:solidFill>
                <a:latin typeface="Comic Sans MS" pitchFamily="66" charset="0"/>
                <a:cs typeface="Times New Roman" pitchFamily="18" charset="0"/>
              </a:rPr>
              <a:t>διγλωσσία, </a:t>
            </a:r>
            <a:r>
              <a:rPr lang="el-GR" dirty="0" smtClean="0">
                <a:latin typeface="Comic Sans MS" pitchFamily="66" charset="0"/>
                <a:cs typeface="Times New Roman" pitchFamily="18" charset="0"/>
              </a:rPr>
              <a:t>που</a:t>
            </a:r>
            <a:r>
              <a:rPr lang="el-GR" b="1" dirty="0" smtClean="0">
                <a:solidFill>
                  <a:srgbClr val="0070C0"/>
                </a:solidFill>
                <a:latin typeface="Comic Sans MS" pitchFamily="66" charset="0"/>
                <a:cs typeface="Times New Roman" pitchFamily="18" charset="0"/>
              </a:rPr>
              <a:t> </a:t>
            </a:r>
            <a:r>
              <a:rPr lang="el-GR" dirty="0" smtClean="0">
                <a:latin typeface="Comic Sans MS" pitchFamily="66" charset="0"/>
                <a:cs typeface="Times New Roman" pitchFamily="18" charset="0"/>
              </a:rPr>
              <a:t>έχει σχέση απόλυτη  με τη διδασκαλία των διαλέκτων  μια και η ανάπτυξη του συγκεκριμένου κλάδου συνετέλεσε και συντελεί στην άνθιση της διδασκαλίας των διαλέκτων. </a:t>
            </a:r>
          </a:p>
          <a:p>
            <a:endParaRPr lang="el-GR" dirty="0"/>
          </a:p>
        </p:txBody>
      </p:sp>
      <p:pic>
        <p:nvPicPr>
          <p:cNvPr id="4" name="Picture 2" descr="C:\Users\ΚΑΜΠΑΚΗ\Desktop\ΤΩΡΙΝΑ ΤΩΡΙΝΑ\ΘΡΑΚΗ ΟΛΑ\ΘΡΑΚΙΩΤΙΚΑ\ΔΙΔΑΣΚΑΛΙΑ ΣΟΥΦΛΙΩΤΙΚΑ\ΣΟΥΦΛΙΩΤΙΚΑ ΥΛΙΚΟ ΔΙΔΑΣΚΑΛΙΑΣ\2021_ΚΑΜΠΑΚΗ_ΜΑΘΗΜΑ ΣΟΥΦΛΙΩΤΙΚΑ.png"/>
          <p:cNvPicPr>
            <a:picLocks noChangeAspect="1" noChangeArrowheads="1"/>
          </p:cNvPicPr>
          <p:nvPr/>
        </p:nvPicPr>
        <p:blipFill>
          <a:blip r:embed="rId2" cstate="print"/>
          <a:srcRect t="29050"/>
          <a:stretch>
            <a:fillRect/>
          </a:stretch>
        </p:blipFill>
        <p:spPr bwMode="auto">
          <a:xfrm>
            <a:off x="611560" y="432138"/>
            <a:ext cx="823495" cy="828000"/>
          </a:xfrm>
          <a:prstGeom prst="rect">
            <a:avLst/>
          </a:prstGeom>
          <a:noFill/>
        </p:spPr>
      </p:pic>
      <p:pic>
        <p:nvPicPr>
          <p:cNvPr id="5" name="Picture 4">
            <a:extLst>
              <a:ext uri="{FF2B5EF4-FFF2-40B4-BE49-F238E27FC236}">
                <a16:creationId xmlns:a16="http://schemas.microsoft.com/office/drawing/2014/main" id="{88696C7C-4828-4A73-A9D4-685F85F99BC9}"/>
              </a:ext>
            </a:extLst>
          </p:cNvPr>
          <p:cNvPicPr>
            <a:picLocks noChangeAspect="1"/>
          </p:cNvPicPr>
          <p:nvPr/>
        </p:nvPicPr>
        <p:blipFill>
          <a:blip r:embed="rId3"/>
          <a:stretch>
            <a:fillRect/>
          </a:stretch>
        </p:blipFill>
        <p:spPr>
          <a:xfrm>
            <a:off x="7596336" y="320919"/>
            <a:ext cx="892075" cy="1188000"/>
          </a:xfrm>
          <a:prstGeom prst="rect">
            <a:avLst/>
          </a:prstGeom>
        </p:spPr>
      </p:pic>
    </p:spTree>
    <p:extLst>
      <p:ext uri="{BB962C8B-B14F-4D97-AF65-F5344CB8AC3E}">
        <p14:creationId xmlns:p14="http://schemas.microsoft.com/office/powerpoint/2010/main" val="127470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Πλάνο ομιλίας </a:t>
            </a:r>
            <a:br>
              <a:rPr lang="el-GR" dirty="0" smtClean="0"/>
            </a:br>
            <a:r>
              <a:rPr lang="el-GR" dirty="0" smtClean="0"/>
              <a:t>2</a:t>
            </a:r>
            <a:endParaRPr lang="el-GR" dirty="0"/>
          </a:p>
        </p:txBody>
      </p:sp>
      <p:sp>
        <p:nvSpPr>
          <p:cNvPr id="3" name="2 - Θέση περιεχομένου"/>
          <p:cNvSpPr>
            <a:spLocks noGrp="1"/>
          </p:cNvSpPr>
          <p:nvPr>
            <p:ph idx="1"/>
          </p:nvPr>
        </p:nvSpPr>
        <p:spPr>
          <a:xfrm>
            <a:off x="642910" y="1643050"/>
            <a:ext cx="8229600" cy="4525963"/>
          </a:xfrm>
        </p:spPr>
        <p:txBody>
          <a:bodyPr>
            <a:normAutofit/>
          </a:bodyPr>
          <a:lstStyle/>
          <a:p>
            <a:pPr marL="514350" indent="-514350">
              <a:buNone/>
            </a:pPr>
            <a:r>
              <a:rPr lang="el-GR" sz="2400" b="1" dirty="0" smtClean="0">
                <a:solidFill>
                  <a:srgbClr val="FF0000"/>
                </a:solidFill>
              </a:rPr>
              <a:t>Β ΜΕΡΟΣ </a:t>
            </a:r>
          </a:p>
          <a:p>
            <a:pPr marL="514350" indent="-514350">
              <a:buNone/>
            </a:pPr>
            <a:r>
              <a:rPr lang="el-GR" sz="2400" b="1" dirty="0" smtClean="0">
                <a:solidFill>
                  <a:srgbClr val="FF0000"/>
                </a:solidFill>
              </a:rPr>
              <a:t>ΘΡΑΚΗ </a:t>
            </a:r>
          </a:p>
          <a:p>
            <a:pPr marL="514350" indent="-514350">
              <a:buNone/>
            </a:pPr>
            <a:r>
              <a:rPr lang="el-GR" sz="2000" b="1" dirty="0" smtClean="0"/>
              <a:t>	</a:t>
            </a:r>
            <a:r>
              <a:rPr lang="el-GR" sz="2400" dirty="0" smtClean="0"/>
              <a:t>	(α) Σύντομη περιγραφή γενικών χαρακτηριστικών</a:t>
            </a:r>
            <a:r>
              <a:rPr lang="en-US" sz="2400" dirty="0" smtClean="0"/>
              <a:t> </a:t>
            </a:r>
            <a:r>
              <a:rPr lang="el-GR" sz="2400" dirty="0" smtClean="0"/>
              <a:t>       της 	θρακιώτικης διαλέκτου: Πηνελόπη </a:t>
            </a:r>
            <a:r>
              <a:rPr lang="el-GR" sz="2400" dirty="0" err="1" smtClean="0"/>
              <a:t>Καμπάκη</a:t>
            </a:r>
            <a:r>
              <a:rPr lang="el-GR" sz="2400" dirty="0" smtClean="0"/>
              <a:t> </a:t>
            </a:r>
            <a:r>
              <a:rPr lang="el-GR" sz="2400" dirty="0"/>
              <a:t>Β</a:t>
            </a:r>
            <a:r>
              <a:rPr lang="el-GR" sz="2400" dirty="0" smtClean="0"/>
              <a:t>ουγιουκλή </a:t>
            </a:r>
          </a:p>
          <a:p>
            <a:pPr marL="1614488" indent="-1614488">
              <a:buNone/>
            </a:pPr>
            <a:r>
              <a:rPr lang="el-GR" sz="2400" dirty="0"/>
              <a:t> </a:t>
            </a:r>
            <a:r>
              <a:rPr lang="el-GR" sz="2400" dirty="0" smtClean="0"/>
              <a:t>     (β) </a:t>
            </a:r>
            <a:r>
              <a:rPr lang="el-GR" sz="2400" dirty="0" err="1"/>
              <a:t>Χ</a:t>
            </a:r>
            <a:r>
              <a:rPr lang="el-GR" sz="2400" dirty="0" err="1" smtClean="0"/>
              <a:t>ουρατεύουμι</a:t>
            </a:r>
            <a:r>
              <a:rPr lang="el-GR" sz="2400" dirty="0" smtClean="0"/>
              <a:t> </a:t>
            </a:r>
            <a:r>
              <a:rPr lang="el-GR" sz="2400" dirty="0" err="1" smtClean="0"/>
              <a:t>Σουφλιώτκα</a:t>
            </a:r>
            <a:r>
              <a:rPr lang="el-GR" sz="2400" dirty="0" smtClean="0"/>
              <a:t>: </a:t>
            </a:r>
            <a:r>
              <a:rPr lang="el-GR" sz="2400" dirty="0" err="1" smtClean="0"/>
              <a:t>Δημοσθένησ</a:t>
            </a:r>
            <a:r>
              <a:rPr lang="el-GR" sz="2400" dirty="0" smtClean="0"/>
              <a:t> </a:t>
            </a:r>
            <a:r>
              <a:rPr lang="el-GR" sz="2400" dirty="0" err="1" smtClean="0"/>
              <a:t>Αρχοντούλης</a:t>
            </a:r>
            <a:r>
              <a:rPr lang="el-GR" sz="2400" dirty="0" smtClean="0"/>
              <a:t> </a:t>
            </a:r>
          </a:p>
          <a:p>
            <a:pPr marL="1614488" indent="-1614488">
              <a:buNone/>
            </a:pPr>
            <a:r>
              <a:rPr lang="el-GR" sz="2400" dirty="0" smtClean="0"/>
              <a:t>(γ) </a:t>
            </a:r>
            <a:r>
              <a:rPr lang="el-GR" sz="2400" dirty="0" err="1" smtClean="0"/>
              <a:t>Κρένουμι</a:t>
            </a:r>
            <a:r>
              <a:rPr lang="el-GR" sz="2400" dirty="0" smtClean="0"/>
              <a:t> </a:t>
            </a:r>
            <a:r>
              <a:rPr lang="el-GR" sz="2400" dirty="0" err="1" smtClean="0"/>
              <a:t>Ξλαγανιώτκα</a:t>
            </a:r>
            <a:r>
              <a:rPr lang="el-GR" sz="2400" dirty="0" smtClean="0"/>
              <a:t>: </a:t>
            </a:r>
            <a:r>
              <a:rPr lang="el-GR" sz="2400" dirty="0" err="1" smtClean="0"/>
              <a:t>Κάρεν</a:t>
            </a:r>
            <a:r>
              <a:rPr lang="el-GR" sz="2400" dirty="0" smtClean="0"/>
              <a:t> </a:t>
            </a:r>
            <a:r>
              <a:rPr lang="el-GR" sz="2400" dirty="0" err="1"/>
              <a:t>Χ</a:t>
            </a:r>
            <a:r>
              <a:rPr lang="el-GR" sz="2400" dirty="0" err="1" smtClean="0"/>
              <a:t>αναγκιάν</a:t>
            </a:r>
            <a:endParaRPr lang="el-GR" sz="2400" dirty="0" smtClean="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785786" y="357166"/>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dirty="0" smtClean="0">
                <a:solidFill>
                  <a:srgbClr val="0070C0"/>
                </a:solidFill>
                <a:latin typeface="Comic Sans MS" pitchFamily="66" charset="0"/>
                <a:cs typeface="Times New Roman" pitchFamily="18" charset="0"/>
              </a:rPr>
              <a:t/>
            </a:r>
            <a:br>
              <a:rPr lang="el-GR" sz="3100" dirty="0" smtClean="0">
                <a:solidFill>
                  <a:srgbClr val="0070C0"/>
                </a:solidFill>
                <a:latin typeface="Comic Sans MS" pitchFamily="66" charset="0"/>
                <a:cs typeface="Times New Roman" pitchFamily="18" charset="0"/>
              </a:rPr>
            </a:br>
            <a:r>
              <a:rPr lang="el-GR" sz="3100" dirty="0" smtClean="0">
                <a:solidFill>
                  <a:srgbClr val="0070C0"/>
                </a:solidFill>
                <a:latin typeface="Comic Sans MS" pitchFamily="66" charset="0"/>
                <a:cs typeface="Times New Roman" pitchFamily="18" charset="0"/>
              </a:rPr>
              <a:t>Ορισμός</a:t>
            </a:r>
            <a:r>
              <a:rPr lang="el-GR" sz="3100" dirty="0" smtClean="0">
                <a:latin typeface="Comic Sans MS" pitchFamily="66" charset="0"/>
                <a:cs typeface="Times New Roman" pitchFamily="18" charset="0"/>
              </a:rPr>
              <a:t/>
            </a:r>
            <a:br>
              <a:rPr lang="el-GR" sz="3100" dirty="0" smtClean="0">
                <a:latin typeface="Comic Sans MS" pitchFamily="66" charset="0"/>
                <a:cs typeface="Times New Roman" pitchFamily="18" charset="0"/>
              </a:rPr>
            </a:br>
            <a:r>
              <a:rPr lang="el-GR" dirty="0" smtClean="0">
                <a:latin typeface="Times New Roman" pitchFamily="18" charset="0"/>
                <a:cs typeface="Times New Roman" pitchFamily="18" charset="0"/>
              </a:rPr>
              <a:t> </a:t>
            </a:r>
          </a:p>
        </p:txBody>
      </p:sp>
      <p:sp>
        <p:nvSpPr>
          <p:cNvPr id="3" name="2 - Θέση περιεχομένου"/>
          <p:cNvSpPr>
            <a:spLocks noGrp="1"/>
          </p:cNvSpPr>
          <p:nvPr>
            <p:ph idx="1"/>
          </p:nvPr>
        </p:nvSpPr>
        <p:spPr/>
        <p:txBody>
          <a:bodyPr>
            <a:normAutofit fontScale="70000" lnSpcReduction="20000"/>
          </a:bodyPr>
          <a:lstStyle/>
          <a:p>
            <a:endParaRPr lang="el-GR" dirty="0" smtClean="0">
              <a:latin typeface="Times New Roman" pitchFamily="18" charset="0"/>
              <a:cs typeface="Times New Roman" pitchFamily="18" charset="0"/>
            </a:endParaRPr>
          </a:p>
          <a:p>
            <a:pPr algn="just">
              <a:buNone/>
            </a:pPr>
            <a:r>
              <a:rPr lang="el-GR" dirty="0" smtClean="0">
                <a:latin typeface="Times New Roman" pitchFamily="18" charset="0"/>
                <a:cs typeface="Times New Roman" pitchFamily="18" charset="0"/>
              </a:rPr>
              <a:t>	</a:t>
            </a:r>
            <a:r>
              <a:rPr lang="el-GR" sz="4100" dirty="0" smtClean="0">
                <a:latin typeface="Comic Sans MS" pitchFamily="66" charset="0"/>
                <a:cs typeface="Times New Roman" pitchFamily="18" charset="0"/>
              </a:rPr>
              <a:t> </a:t>
            </a:r>
            <a:r>
              <a:rPr lang="el-GR" sz="4100" dirty="0" smtClean="0">
                <a:solidFill>
                  <a:srgbClr val="0070C0"/>
                </a:solidFill>
                <a:latin typeface="Comic Sans MS" pitchFamily="66" charset="0"/>
                <a:cs typeface="Times New Roman" pitchFamily="18" charset="0"/>
              </a:rPr>
              <a:t>«Ως διγλωσσία ορίζεται η εναλλακτική ή συνδυαστική χρήση δύο ή περισσότερων γλωσσών από το ίδιο άτομο»</a:t>
            </a:r>
            <a:r>
              <a:rPr lang="el-GR" sz="4400" dirty="0" smtClean="0">
                <a:latin typeface="Comic Sans MS" pitchFamily="66" charset="0"/>
                <a:cs typeface="Times New Roman" pitchFamily="18" charset="0"/>
              </a:rPr>
              <a:t> </a:t>
            </a:r>
            <a:r>
              <a:rPr lang="el-GR" sz="4400" dirty="0" err="1" smtClean="0">
                <a:latin typeface="Comic Sans MS" pitchFamily="66" charset="0"/>
                <a:cs typeface="Times New Roman" pitchFamily="18" charset="0"/>
              </a:rPr>
              <a:t>Σκούρτου</a:t>
            </a:r>
            <a:r>
              <a:rPr lang="el-GR" sz="4400" dirty="0" smtClean="0">
                <a:latin typeface="Comic Sans MS" pitchFamily="66" charset="0"/>
                <a:cs typeface="Times New Roman" pitchFamily="18" charset="0"/>
              </a:rPr>
              <a:t> (2011)</a:t>
            </a:r>
            <a:endParaRPr lang="el-GR" sz="4100" dirty="0" smtClean="0">
              <a:solidFill>
                <a:srgbClr val="0070C0"/>
              </a:solidFill>
              <a:latin typeface="Comic Sans MS" pitchFamily="66" charset="0"/>
              <a:cs typeface="Times New Roman" pitchFamily="18" charset="0"/>
            </a:endParaRPr>
          </a:p>
          <a:p>
            <a:pPr algn="just">
              <a:buNone/>
            </a:pPr>
            <a:r>
              <a:rPr lang="el-GR" sz="4100" dirty="0" smtClean="0">
                <a:latin typeface="Comic Sans MS" pitchFamily="66" charset="0"/>
                <a:cs typeface="Times New Roman" pitchFamily="18" charset="0"/>
              </a:rPr>
              <a:t>   Ο ορισμός αυτός, προσπαθεί να μας κατευθύνει στο ρευστό πλαίσιο της διγλωσσίας, «αφήνοντας μεγάλα περιθώρια συγκεκριμενοποίησης, ανάλογα με τα συμφραζόμενα, μέσα στα οποία πραγματώνεται η διγλωσσία».</a:t>
            </a:r>
            <a:endParaRPr lang="el-GR" sz="4100" dirty="0">
              <a:latin typeface="Comic Sans MS" pitchFamily="66" charset="0"/>
              <a:cs typeface="Times New Roman" pitchFamily="18" charset="0"/>
            </a:endParaRPr>
          </a:p>
        </p:txBody>
      </p:sp>
      <p:pic>
        <p:nvPicPr>
          <p:cNvPr id="5" name="Picture 4">
            <a:extLst>
              <a:ext uri="{FF2B5EF4-FFF2-40B4-BE49-F238E27FC236}">
                <a16:creationId xmlns:a16="http://schemas.microsoft.com/office/drawing/2014/main" id="{88696C7C-4828-4A73-A9D4-685F85F99BC9}"/>
              </a:ext>
            </a:extLst>
          </p:cNvPr>
          <p:cNvPicPr>
            <a:picLocks noChangeAspect="1"/>
          </p:cNvPicPr>
          <p:nvPr/>
        </p:nvPicPr>
        <p:blipFill>
          <a:blip r:embed="rId2"/>
          <a:stretch>
            <a:fillRect/>
          </a:stretch>
        </p:blipFill>
        <p:spPr>
          <a:xfrm>
            <a:off x="7794725" y="274638"/>
            <a:ext cx="892075" cy="1188000"/>
          </a:xfrm>
          <a:prstGeom prst="rect">
            <a:avLst/>
          </a:prstGeom>
        </p:spPr>
      </p:pic>
      <p:pic>
        <p:nvPicPr>
          <p:cNvPr id="6" name="Picture 5">
            <a:extLst>
              <a:ext uri="{FF2B5EF4-FFF2-40B4-BE49-F238E27FC236}">
                <a16:creationId xmlns:a16="http://schemas.microsoft.com/office/drawing/2014/main" id="{01394620-5E63-42A6-BE31-28D5F6F2D588}"/>
              </a:ext>
            </a:extLst>
          </p:cNvPr>
          <p:cNvPicPr>
            <a:picLocks noChangeAspect="1"/>
          </p:cNvPicPr>
          <p:nvPr/>
        </p:nvPicPr>
        <p:blipFill>
          <a:blip r:embed="rId3"/>
          <a:stretch>
            <a:fillRect/>
          </a:stretch>
        </p:blipFill>
        <p:spPr>
          <a:xfrm>
            <a:off x="683568" y="450138"/>
            <a:ext cx="423500" cy="792000"/>
          </a:xfrm>
          <a:prstGeom prst="rect">
            <a:avLst/>
          </a:prstGeom>
        </p:spPr>
      </p:pic>
    </p:spTree>
    <p:extLst>
      <p:ext uri="{BB962C8B-B14F-4D97-AF65-F5344CB8AC3E}">
        <p14:creationId xmlns:p14="http://schemas.microsoft.com/office/powerpoint/2010/main" val="728170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atin typeface="Comic Sans MS" pitchFamily="66" charset="0"/>
                <a:cs typeface="Times New Roman" pitchFamily="18" charset="0"/>
              </a:rPr>
              <a:t>	Ποιοι θεωρούνται δίγλωσσοι; </a:t>
            </a:r>
            <a:endParaRPr lang="el-GR" sz="3200" dirty="0"/>
          </a:p>
        </p:txBody>
      </p:sp>
      <p:sp>
        <p:nvSpPr>
          <p:cNvPr id="3" name="2 - Θέση περιεχομένου"/>
          <p:cNvSpPr>
            <a:spLocks noGrp="1"/>
          </p:cNvSpPr>
          <p:nvPr>
            <p:ph idx="1"/>
          </p:nvPr>
        </p:nvSpPr>
        <p:spPr/>
        <p:txBody>
          <a:bodyPr>
            <a:normAutofit/>
          </a:bodyPr>
          <a:lstStyle/>
          <a:p>
            <a:pPr>
              <a:buNone/>
            </a:pPr>
            <a:r>
              <a:rPr lang="el-GR" sz="4000" dirty="0" smtClean="0">
                <a:latin typeface="Comic Sans MS" pitchFamily="66" charset="0"/>
                <a:cs typeface="Times New Roman" pitchFamily="18" charset="0"/>
              </a:rPr>
              <a:t>  </a:t>
            </a:r>
            <a:r>
              <a:rPr lang="el-GR" sz="3600" dirty="0" smtClean="0">
                <a:latin typeface="Comic Sans MS" pitchFamily="66" charset="0"/>
                <a:cs typeface="Times New Roman" pitchFamily="18" charset="0"/>
              </a:rPr>
              <a:t>Σύμφωνα με τις πιο πρόσφατες επιστημονικές απόψεις εν δυνάμει- δίγλωσσοι μαθητές είναι:</a:t>
            </a:r>
          </a:p>
          <a:p>
            <a:pPr>
              <a:buNone/>
            </a:pPr>
            <a:r>
              <a:rPr lang="el-GR" sz="3600" dirty="0" smtClean="0">
                <a:latin typeface="Comic Sans MS" pitchFamily="66" charset="0"/>
                <a:cs typeface="Times New Roman" pitchFamily="18" charset="0"/>
              </a:rPr>
              <a:t>1. Οι χρήστες δύο διαφορετικών ιστορικών γλωσσών, ελληνικά, αγγλικά, ρώσικα, γερμανικά, τούρκικα κτλ</a:t>
            </a:r>
          </a:p>
          <a:p>
            <a:pPr>
              <a:buNone/>
            </a:pPr>
            <a:endParaRPr lang="el-GR" sz="4000" dirty="0"/>
          </a:p>
        </p:txBody>
      </p:sp>
      <p:pic>
        <p:nvPicPr>
          <p:cNvPr id="5" name="Picture 4">
            <a:extLst>
              <a:ext uri="{FF2B5EF4-FFF2-40B4-BE49-F238E27FC236}">
                <a16:creationId xmlns:a16="http://schemas.microsoft.com/office/drawing/2014/main" id="{88696C7C-4828-4A73-A9D4-685F85F99BC9}"/>
              </a:ext>
            </a:extLst>
          </p:cNvPr>
          <p:cNvPicPr>
            <a:picLocks noChangeAspect="1"/>
          </p:cNvPicPr>
          <p:nvPr/>
        </p:nvPicPr>
        <p:blipFill>
          <a:blip r:embed="rId2"/>
          <a:stretch>
            <a:fillRect/>
          </a:stretch>
        </p:blipFill>
        <p:spPr>
          <a:xfrm>
            <a:off x="7956376" y="229638"/>
            <a:ext cx="892075" cy="1188000"/>
          </a:xfrm>
          <a:prstGeom prst="rect">
            <a:avLst/>
          </a:prstGeom>
        </p:spPr>
      </p:pic>
      <p:pic>
        <p:nvPicPr>
          <p:cNvPr id="6" name="Picture 5">
            <a:extLst>
              <a:ext uri="{FF2B5EF4-FFF2-40B4-BE49-F238E27FC236}">
                <a16:creationId xmlns:a16="http://schemas.microsoft.com/office/drawing/2014/main" id="{01394620-5E63-42A6-BE31-28D5F6F2D588}"/>
              </a:ext>
            </a:extLst>
          </p:cNvPr>
          <p:cNvPicPr>
            <a:picLocks noChangeAspect="1"/>
          </p:cNvPicPr>
          <p:nvPr/>
        </p:nvPicPr>
        <p:blipFill>
          <a:blip r:embed="rId3"/>
          <a:stretch>
            <a:fillRect/>
          </a:stretch>
        </p:blipFill>
        <p:spPr>
          <a:xfrm>
            <a:off x="683568" y="450138"/>
            <a:ext cx="423500" cy="792000"/>
          </a:xfrm>
          <a:prstGeom prst="rect">
            <a:avLst/>
          </a:prstGeom>
        </p:spPr>
      </p:pic>
    </p:spTree>
    <p:extLst>
      <p:ext uri="{BB962C8B-B14F-4D97-AF65-F5344CB8AC3E}">
        <p14:creationId xmlns:p14="http://schemas.microsoft.com/office/powerpoint/2010/main" val="4291673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cs typeface="Times New Roman" pitchFamily="18" charset="0"/>
              </a:rPr>
              <a:t>Και…</a:t>
            </a:r>
            <a:br>
              <a:rPr lang="el-GR" sz="2800" dirty="0" smtClean="0">
                <a:latin typeface="Comic Sans MS" pitchFamily="66" charset="0"/>
                <a:cs typeface="Times New Roman" pitchFamily="18" charset="0"/>
              </a:rPr>
            </a:br>
            <a:endParaRPr lang="el-GR" sz="2800" dirty="0">
              <a:latin typeface="Comic Sans MS" pitchFamily="66" charset="0"/>
            </a:endParaRPr>
          </a:p>
        </p:txBody>
      </p:sp>
      <p:sp>
        <p:nvSpPr>
          <p:cNvPr id="3" name="2 - Θέση περιεχομένου"/>
          <p:cNvSpPr>
            <a:spLocks noGrp="1"/>
          </p:cNvSpPr>
          <p:nvPr>
            <p:ph idx="1"/>
          </p:nvPr>
        </p:nvSpPr>
        <p:spPr/>
        <p:txBody>
          <a:bodyPr>
            <a:noAutofit/>
          </a:bodyPr>
          <a:lstStyle/>
          <a:p>
            <a:pPr algn="just">
              <a:buNone/>
            </a:pPr>
            <a:r>
              <a:rPr lang="el-GR" sz="2600" dirty="0" smtClean="0">
                <a:latin typeface="Comic Sans MS" pitchFamily="66" charset="0"/>
                <a:cs typeface="Times New Roman" pitchFamily="18" charset="0"/>
              </a:rPr>
              <a:t>	</a:t>
            </a:r>
            <a:r>
              <a:rPr lang="el-GR" sz="2800" dirty="0" smtClean="0">
                <a:latin typeface="Comic Sans MS" pitchFamily="66" charset="0"/>
                <a:cs typeface="Times New Roman" pitchFamily="18" charset="0"/>
              </a:rPr>
              <a:t>2. </a:t>
            </a:r>
            <a:r>
              <a:rPr lang="el-GR" sz="2800" dirty="0" err="1" smtClean="0">
                <a:solidFill>
                  <a:srgbClr val="0070C0"/>
                </a:solidFill>
                <a:latin typeface="Comic Sans MS" pitchFamily="66" charset="0"/>
                <a:cs typeface="Times New Roman" pitchFamily="18" charset="0"/>
              </a:rPr>
              <a:t>Διαλεκτόφωνα</a:t>
            </a:r>
            <a:r>
              <a:rPr lang="el-GR" sz="2800" dirty="0" smtClean="0">
                <a:solidFill>
                  <a:srgbClr val="0070C0"/>
                </a:solidFill>
                <a:latin typeface="Comic Sans MS" pitchFamily="66" charset="0"/>
                <a:cs typeface="Times New Roman" pitchFamily="18" charset="0"/>
              </a:rPr>
              <a:t> παιδιά (και ενήλικες, βεβαίως</a:t>
            </a:r>
            <a:r>
              <a:rPr lang="el-GR" sz="2800" dirty="0" smtClean="0">
                <a:latin typeface="Comic Sans MS" pitchFamily="66" charset="0"/>
                <a:cs typeface="Times New Roman" pitchFamily="18" charset="0"/>
              </a:rPr>
              <a:t>) στο περιβάλλον των οποίων χρησιμοποιείται κυρίως μια άλλη ποικιλία της ελληνικής: Π.χ. </a:t>
            </a:r>
            <a:r>
              <a:rPr lang="el-GR" sz="2800" dirty="0" err="1" smtClean="0">
                <a:latin typeface="Comic Sans MS" pitchFamily="66" charset="0"/>
                <a:cs typeface="Times New Roman" pitchFamily="18" charset="0"/>
              </a:rPr>
              <a:t>Ελλαδίτες</a:t>
            </a:r>
            <a:r>
              <a:rPr lang="el-GR" sz="2800" dirty="0" smtClean="0">
                <a:latin typeface="Comic Sans MS" pitchFamily="66" charset="0"/>
                <a:cs typeface="Times New Roman" pitchFamily="18" charset="0"/>
              </a:rPr>
              <a:t> μαθητές σε αγροτικές περιοχές ή γενικά στην περιφέρεια, Ελληνοκύπριοι μαθητές, παιδιά Ποντίων από την πρώην ΕΣΣΔ, παιδιά μεταναστών που μιλάνε τη διάλεκτο της περιοχής που ζουν. Φυσικά εδώ αναφέρομαι στην Ελλάδα όμως τα αντίστοιχα ισχύουν για όλες τις γλώσσες. </a:t>
            </a:r>
          </a:p>
          <a:p>
            <a:pPr>
              <a:buNone/>
            </a:pPr>
            <a:endParaRPr lang="el-GR" sz="2800" dirty="0">
              <a:latin typeface="Comic Sans MS" pitchFamily="66" charset="0"/>
            </a:endParaRPr>
          </a:p>
        </p:txBody>
      </p:sp>
      <p:pic>
        <p:nvPicPr>
          <p:cNvPr id="5" name="Picture 4">
            <a:extLst>
              <a:ext uri="{FF2B5EF4-FFF2-40B4-BE49-F238E27FC236}">
                <a16:creationId xmlns:a16="http://schemas.microsoft.com/office/drawing/2014/main" id="{88696C7C-4828-4A73-A9D4-685F85F99BC9}"/>
              </a:ext>
            </a:extLst>
          </p:cNvPr>
          <p:cNvPicPr>
            <a:picLocks noChangeAspect="1"/>
          </p:cNvPicPr>
          <p:nvPr/>
        </p:nvPicPr>
        <p:blipFill>
          <a:blip r:embed="rId2"/>
          <a:stretch>
            <a:fillRect/>
          </a:stretch>
        </p:blipFill>
        <p:spPr>
          <a:xfrm>
            <a:off x="7452320" y="126153"/>
            <a:ext cx="892075" cy="1188000"/>
          </a:xfrm>
          <a:prstGeom prst="rect">
            <a:avLst/>
          </a:prstGeom>
        </p:spPr>
      </p:pic>
      <p:pic>
        <p:nvPicPr>
          <p:cNvPr id="6" name="Picture 5">
            <a:extLst>
              <a:ext uri="{FF2B5EF4-FFF2-40B4-BE49-F238E27FC236}">
                <a16:creationId xmlns:a16="http://schemas.microsoft.com/office/drawing/2014/main" id="{01394620-5E63-42A6-BE31-28D5F6F2D588}"/>
              </a:ext>
            </a:extLst>
          </p:cNvPr>
          <p:cNvPicPr>
            <a:picLocks noChangeAspect="1"/>
          </p:cNvPicPr>
          <p:nvPr/>
        </p:nvPicPr>
        <p:blipFill>
          <a:blip r:embed="rId3"/>
          <a:stretch>
            <a:fillRect/>
          </a:stretch>
        </p:blipFill>
        <p:spPr>
          <a:xfrm>
            <a:off x="683568" y="450138"/>
            <a:ext cx="423500" cy="792000"/>
          </a:xfrm>
          <a:prstGeom prst="rect">
            <a:avLst/>
          </a:prstGeom>
        </p:spPr>
      </p:pic>
    </p:spTree>
    <p:extLst>
      <p:ext uri="{BB962C8B-B14F-4D97-AF65-F5344CB8AC3E}">
        <p14:creationId xmlns:p14="http://schemas.microsoft.com/office/powerpoint/2010/main" val="3606287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142852"/>
            <a:ext cx="8229600" cy="1143000"/>
          </a:xfrm>
        </p:spPr>
        <p:txBody>
          <a:bodyPr>
            <a:noAutofit/>
          </a:bodyPr>
          <a:lstStyle/>
          <a:p>
            <a:r>
              <a:rPr lang="el-GR" sz="2400" dirty="0" smtClean="0">
                <a:latin typeface="Comic Sans MS" pitchFamily="66" charset="0"/>
              </a:rPr>
              <a:t>Πλαίσιο με μία γλώσσα</a:t>
            </a:r>
            <a:r>
              <a:rPr lang="en-US" sz="2400" dirty="0" smtClean="0">
                <a:latin typeface="Comic Sans MS" pitchFamily="66" charset="0"/>
              </a:rPr>
              <a:t> </a:t>
            </a:r>
            <a:r>
              <a:rPr lang="el-GR" sz="2400" dirty="0" smtClean="0">
                <a:latin typeface="Comic Sans MS" pitchFamily="66" charset="0"/>
              </a:rPr>
              <a:t/>
            </a:r>
            <a:br>
              <a:rPr lang="el-GR" sz="2400" dirty="0" smtClean="0">
                <a:latin typeface="Comic Sans MS" pitchFamily="66" charset="0"/>
              </a:rPr>
            </a:br>
            <a:r>
              <a:rPr lang="en-US" sz="2400" dirty="0" err="1" smtClean="0">
                <a:latin typeface="Comic Sans MS" pitchFamily="66" charset="0"/>
              </a:rPr>
              <a:t>vs</a:t>
            </a:r>
            <a:r>
              <a:rPr lang="en-US" sz="2400" dirty="0" smtClean="0">
                <a:latin typeface="Comic Sans MS" pitchFamily="66" charset="0"/>
              </a:rPr>
              <a:t> </a:t>
            </a:r>
            <a:r>
              <a:rPr lang="el-GR" sz="2400" dirty="0" smtClean="0">
                <a:latin typeface="Comic Sans MS" pitchFamily="66" charset="0"/>
              </a:rPr>
              <a:t/>
            </a:r>
            <a:br>
              <a:rPr lang="el-GR" sz="2400" dirty="0" smtClean="0">
                <a:latin typeface="Comic Sans MS" pitchFamily="66" charset="0"/>
              </a:rPr>
            </a:br>
            <a:r>
              <a:rPr lang="el-GR" sz="2400" dirty="0" smtClean="0">
                <a:latin typeface="Comic Sans MS" pitchFamily="66" charset="0"/>
              </a:rPr>
              <a:t>πλαίσιο με δύο + γλώσσες </a:t>
            </a:r>
            <a:endParaRPr lang="el-GR" sz="2400" dirty="0"/>
          </a:p>
        </p:txBody>
      </p:sp>
      <p:sp>
        <p:nvSpPr>
          <p:cNvPr id="3" name="2 - Θέση περιεχομένου"/>
          <p:cNvSpPr>
            <a:spLocks noGrp="1"/>
          </p:cNvSpPr>
          <p:nvPr>
            <p:ph idx="1"/>
          </p:nvPr>
        </p:nvSpPr>
        <p:spPr/>
        <p:txBody>
          <a:bodyPr>
            <a:normAutofit fontScale="92500" lnSpcReduction="20000"/>
          </a:bodyPr>
          <a:lstStyle/>
          <a:p>
            <a:pPr algn="just"/>
            <a:r>
              <a:rPr lang="el-GR" dirty="0" smtClean="0">
                <a:latin typeface="Comic Sans MS" pitchFamily="66" charset="0"/>
              </a:rPr>
              <a:t>Η έρευνα  σε παιδιά που μεγαλώνουν σε ένα πλαίσιο με δύο γλώσσες αναδεικνύει πλεονεκτήματα έναντι παιδιών που μεγαλώνουν σε ένα πλαίσιο με μία γλώσσα όχι μόνο σε αυξημένη εστίαση της προσοχής αλλά και στη σκέψη. </a:t>
            </a:r>
          </a:p>
          <a:p>
            <a:pPr algn="just"/>
            <a:r>
              <a:rPr lang="el-GR" dirty="0" smtClean="0">
                <a:latin typeface="Comic Sans MS" pitchFamily="66" charset="0"/>
              </a:rPr>
              <a:t>Τα ευρήματα σχετίζονται με τα δίκτυα δραστηριότητας του προμετωπιαίου φλοιού του εγκεφάλου, που κατευθύνουν τα υψηλότερα επίπεδα σκέψης και </a:t>
            </a:r>
            <a:r>
              <a:rPr lang="el-GR" dirty="0" err="1" smtClean="0">
                <a:latin typeface="Comic Sans MS" pitchFamily="66" charset="0"/>
              </a:rPr>
              <a:t>συνειδητότητας</a:t>
            </a:r>
            <a:r>
              <a:rPr lang="el-GR" dirty="0" smtClean="0">
                <a:latin typeface="Comic Sans MS" pitchFamily="66" charset="0"/>
              </a:rPr>
              <a:t>. </a:t>
            </a:r>
          </a:p>
          <a:p>
            <a:pPr algn="just"/>
            <a:endParaRPr lang="el-GR" dirty="0">
              <a:latin typeface="Comic Sans MS" pitchFamily="66" charset="0"/>
            </a:endParaRPr>
          </a:p>
        </p:txBody>
      </p:sp>
      <p:pic>
        <p:nvPicPr>
          <p:cNvPr id="5" name="Picture 5">
            <a:extLst>
              <a:ext uri="{FF2B5EF4-FFF2-40B4-BE49-F238E27FC236}">
                <a16:creationId xmlns:a16="http://schemas.microsoft.com/office/drawing/2014/main" id="{01394620-5E63-42A6-BE31-28D5F6F2D588}"/>
              </a:ext>
            </a:extLst>
          </p:cNvPr>
          <p:cNvPicPr>
            <a:picLocks noChangeAspect="1"/>
          </p:cNvPicPr>
          <p:nvPr/>
        </p:nvPicPr>
        <p:blipFill>
          <a:blip r:embed="rId2"/>
          <a:stretch>
            <a:fillRect/>
          </a:stretch>
        </p:blipFill>
        <p:spPr>
          <a:xfrm>
            <a:off x="683568" y="450138"/>
            <a:ext cx="423500" cy="792000"/>
          </a:xfrm>
          <a:prstGeom prst="rect">
            <a:avLst/>
          </a:prstGeom>
        </p:spPr>
      </p:pic>
      <p:pic>
        <p:nvPicPr>
          <p:cNvPr id="6" name="Picture 4">
            <a:extLst>
              <a:ext uri="{FF2B5EF4-FFF2-40B4-BE49-F238E27FC236}">
                <a16:creationId xmlns:a16="http://schemas.microsoft.com/office/drawing/2014/main" id="{88696C7C-4828-4A73-A9D4-685F85F99BC9}"/>
              </a:ext>
            </a:extLst>
          </p:cNvPr>
          <p:cNvPicPr>
            <a:picLocks noChangeAspect="1"/>
          </p:cNvPicPr>
          <p:nvPr/>
        </p:nvPicPr>
        <p:blipFill>
          <a:blip r:embed="rId3"/>
          <a:stretch>
            <a:fillRect/>
          </a:stretch>
        </p:blipFill>
        <p:spPr>
          <a:xfrm>
            <a:off x="7380312" y="229638"/>
            <a:ext cx="892075" cy="1188000"/>
          </a:xfrm>
          <a:prstGeom prst="rect">
            <a:avLst/>
          </a:prstGeom>
        </p:spPr>
      </p:pic>
    </p:spTree>
    <p:extLst>
      <p:ext uri="{BB962C8B-B14F-4D97-AF65-F5344CB8AC3E}">
        <p14:creationId xmlns:p14="http://schemas.microsoft.com/office/powerpoint/2010/main" val="3124734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100" dirty="0" smtClean="0">
                <a:latin typeface="Comic Sans MS" pitchFamily="66" charset="0"/>
              </a:rPr>
              <a:t>Το  πιο </a:t>
            </a:r>
            <a:r>
              <a:rPr lang="el-GR" sz="3100" dirty="0" err="1" smtClean="0">
                <a:latin typeface="Comic Sans MS" pitchFamily="66" charset="0"/>
              </a:rPr>
              <a:t>προσφατο</a:t>
            </a:r>
            <a:r>
              <a:rPr lang="el-GR" sz="3100" dirty="0" smtClean="0">
                <a:latin typeface="Comic Sans MS" pitchFamily="66" charset="0"/>
              </a:rPr>
              <a:t> μοντέλο  </a:t>
            </a:r>
            <a:br>
              <a:rPr lang="el-GR" sz="3100" dirty="0" smtClean="0">
                <a:latin typeface="Comic Sans MS" pitchFamily="66" charset="0"/>
              </a:rPr>
            </a:br>
            <a:r>
              <a:rPr lang="el-GR" sz="3100" dirty="0" smtClean="0">
                <a:latin typeface="Comic Sans MS" pitchFamily="66" charset="0"/>
              </a:rPr>
              <a:t> (</a:t>
            </a:r>
            <a:r>
              <a:rPr lang="el-GR" sz="3100" dirty="0" err="1" smtClean="0">
                <a:latin typeface="Comic Sans MS" pitchFamily="66" charset="0"/>
              </a:rPr>
              <a:t>Cummins</a:t>
            </a:r>
            <a:r>
              <a:rPr lang="el-GR" sz="3100" dirty="0" smtClean="0">
                <a:latin typeface="Comic Sans MS" pitchFamily="66" charset="0"/>
              </a:rPr>
              <a:t> ,2005) </a:t>
            </a:r>
            <a:endParaRPr lang="el-GR" sz="3100" dirty="0">
              <a:latin typeface="Comic Sans MS" pitchFamily="66" charset="0"/>
            </a:endParaRPr>
          </a:p>
        </p:txBody>
      </p:sp>
      <p:sp>
        <p:nvSpPr>
          <p:cNvPr id="3" name="2 - Θέση περιεχομένου"/>
          <p:cNvSpPr>
            <a:spLocks noGrp="1"/>
          </p:cNvSpPr>
          <p:nvPr>
            <p:ph idx="1"/>
          </p:nvPr>
        </p:nvSpPr>
        <p:spPr/>
        <p:txBody>
          <a:bodyPr>
            <a:normAutofit fontScale="25000" lnSpcReduction="20000"/>
          </a:bodyPr>
          <a:lstStyle/>
          <a:p>
            <a:pPr algn="just">
              <a:buNone/>
            </a:pPr>
            <a:r>
              <a:rPr lang="el-GR" dirty="0" smtClean="0"/>
              <a:t> 	</a:t>
            </a:r>
            <a:r>
              <a:rPr lang="el-GR" sz="9600" dirty="0" smtClean="0">
                <a:latin typeface="Comic Sans MS" pitchFamily="66" charset="0"/>
                <a:cs typeface="Times New Roman" pitchFamily="18" charset="0"/>
              </a:rPr>
              <a:t>αφορά τη θεωρία της αλληλεξάρτησης των γλωσσών  σύμφωνα με την οποία οι δυο γλώσσες αλληλοεπηρεάζονται: η κατάκτηση δομών, δεξιοτήτων, εννοιών, ικανοτήτων στη μία γλώσσα επιταχύνει την κατάκτηση των ίδιων στοιχείων και στη δεύτερη γλώσσα. </a:t>
            </a:r>
          </a:p>
          <a:p>
            <a:pPr algn="just">
              <a:buNone/>
            </a:pPr>
            <a:endParaRPr lang="el-GR" sz="9600" dirty="0" smtClean="0">
              <a:latin typeface="Comic Sans MS" pitchFamily="66" charset="0"/>
              <a:cs typeface="Times New Roman" pitchFamily="18" charset="0"/>
            </a:endParaRPr>
          </a:p>
          <a:p>
            <a:pPr algn="just">
              <a:buNone/>
            </a:pPr>
            <a:r>
              <a:rPr lang="el-GR" sz="9600" dirty="0" smtClean="0">
                <a:latin typeface="Comic Sans MS" pitchFamily="66" charset="0"/>
                <a:cs typeface="Times New Roman" pitchFamily="18" charset="0"/>
              </a:rPr>
              <a:t>    Με άλλα λόγια, σε ένα δίγλωσσο πρόγραμμα αν η διδασκαλία της «μειονοτικής» γλώσσας  περιλαμβάνει την ανάπτυξη δεξιοτήτων ανάγνωσης και γραφής στη γλώσσα αυτή, θα αναπτυχθούν όχι μόνο οι δεξιότητες των μαθητών/ μαθητριών στη γλώσσα αυτή, αλλά και η βαθύτερη εννοιολογική και γλωσσική ικανότητά τους, που συνδέεται με την ανάπτυξη του γραπτού λόγου στην </a:t>
            </a:r>
            <a:r>
              <a:rPr lang="el-GR" sz="9600" dirty="0" err="1" smtClean="0">
                <a:latin typeface="Comic Sans MS" pitchFamily="66" charset="0"/>
                <a:cs typeface="Times New Roman" pitchFamily="18" charset="0"/>
              </a:rPr>
              <a:t>πλειονοτική</a:t>
            </a:r>
            <a:r>
              <a:rPr lang="el-GR" sz="9600" dirty="0" smtClean="0">
                <a:latin typeface="Comic Sans MS" pitchFamily="66" charset="0"/>
                <a:cs typeface="Times New Roman" pitchFamily="18" charset="0"/>
              </a:rPr>
              <a:t> γλώσσα.</a:t>
            </a:r>
          </a:p>
          <a:p>
            <a:pPr algn="just">
              <a:buNone/>
            </a:pPr>
            <a:r>
              <a:rPr lang="el-GR" sz="9600" dirty="0" smtClean="0">
                <a:latin typeface="Comic Sans MS" pitchFamily="66" charset="0"/>
                <a:cs typeface="Times New Roman" pitchFamily="18" charset="0"/>
              </a:rPr>
              <a:t> </a:t>
            </a:r>
            <a:endParaRPr lang="el-GR" sz="9600" dirty="0">
              <a:latin typeface="Comic Sans MS" pitchFamily="66" charset="0"/>
              <a:cs typeface="Times New Roman" pitchFamily="18" charset="0"/>
            </a:endParaRPr>
          </a:p>
        </p:txBody>
      </p:sp>
      <p:pic>
        <p:nvPicPr>
          <p:cNvPr id="4" name="Picture 4">
            <a:extLst>
              <a:ext uri="{FF2B5EF4-FFF2-40B4-BE49-F238E27FC236}">
                <a16:creationId xmlns:a16="http://schemas.microsoft.com/office/drawing/2014/main" id="{88696C7C-4828-4A73-A9D4-685F85F99BC9}"/>
              </a:ext>
            </a:extLst>
          </p:cNvPr>
          <p:cNvPicPr>
            <a:picLocks noChangeAspect="1"/>
          </p:cNvPicPr>
          <p:nvPr/>
        </p:nvPicPr>
        <p:blipFill>
          <a:blip r:embed="rId2"/>
          <a:stretch>
            <a:fillRect/>
          </a:stretch>
        </p:blipFill>
        <p:spPr>
          <a:xfrm>
            <a:off x="7452320" y="204080"/>
            <a:ext cx="892075" cy="1188000"/>
          </a:xfrm>
          <a:prstGeom prst="rect">
            <a:avLst/>
          </a:prstGeom>
        </p:spPr>
      </p:pic>
      <p:pic>
        <p:nvPicPr>
          <p:cNvPr id="5" name="Picture 5">
            <a:extLst>
              <a:ext uri="{FF2B5EF4-FFF2-40B4-BE49-F238E27FC236}">
                <a16:creationId xmlns:a16="http://schemas.microsoft.com/office/drawing/2014/main" id="{01394620-5E63-42A6-BE31-28D5F6F2D588}"/>
              </a:ext>
            </a:extLst>
          </p:cNvPr>
          <p:cNvPicPr>
            <a:picLocks noChangeAspect="1"/>
          </p:cNvPicPr>
          <p:nvPr/>
        </p:nvPicPr>
        <p:blipFill>
          <a:blip r:embed="rId3"/>
          <a:stretch>
            <a:fillRect/>
          </a:stretch>
        </p:blipFill>
        <p:spPr>
          <a:xfrm>
            <a:off x="683568" y="450138"/>
            <a:ext cx="423500" cy="792000"/>
          </a:xfrm>
          <a:prstGeom prst="rect">
            <a:avLst/>
          </a:prstGeom>
        </p:spPr>
      </p:pic>
    </p:spTree>
    <p:extLst>
      <p:ext uri="{BB962C8B-B14F-4D97-AF65-F5344CB8AC3E}">
        <p14:creationId xmlns:p14="http://schemas.microsoft.com/office/powerpoint/2010/main" val="3329856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928"/>
            <a:ext cx="8229600" cy="1143000"/>
          </a:xfrm>
        </p:spPr>
        <p:txBody>
          <a:bodyPr>
            <a:normAutofit/>
          </a:bodyPr>
          <a:lstStyle/>
          <a:p>
            <a:r>
              <a:rPr lang="el-GR" sz="2800" dirty="0">
                <a:solidFill>
                  <a:srgbClr val="0070C0"/>
                </a:solidFill>
                <a:latin typeface="Comic Sans MS" panose="030F0702030302020204" pitchFamily="66" charset="0"/>
              </a:rPr>
              <a:t>Σκοπός και δικαιολόγηση </a:t>
            </a:r>
            <a:br>
              <a:rPr lang="el-GR" sz="2800" dirty="0">
                <a:solidFill>
                  <a:srgbClr val="0070C0"/>
                </a:solidFill>
                <a:latin typeface="Comic Sans MS" panose="030F0702030302020204" pitchFamily="66" charset="0"/>
              </a:rPr>
            </a:br>
            <a:r>
              <a:rPr lang="el-GR" sz="2800" dirty="0">
                <a:solidFill>
                  <a:srgbClr val="0070C0"/>
                </a:solidFill>
                <a:latin typeface="Comic Sans MS" panose="030F0702030302020204" pitchFamily="66" charset="0"/>
              </a:rPr>
              <a:t>της παρούσας έρευνας </a:t>
            </a:r>
            <a:endParaRPr lang="el-GR" sz="2800" b="1" dirty="0">
              <a:solidFill>
                <a:srgbClr val="0070C0"/>
              </a:solidFill>
            </a:endParaRPr>
          </a:p>
        </p:txBody>
      </p:sp>
      <p:sp>
        <p:nvSpPr>
          <p:cNvPr id="3" name="Θέση περιεχομένου 2"/>
          <p:cNvSpPr>
            <a:spLocks noGrp="1"/>
          </p:cNvSpPr>
          <p:nvPr>
            <p:ph idx="1"/>
          </p:nvPr>
        </p:nvSpPr>
        <p:spPr>
          <a:xfrm>
            <a:off x="251520" y="1700808"/>
            <a:ext cx="8229600" cy="4525963"/>
          </a:xfrm>
        </p:spPr>
        <p:txBody>
          <a:bodyPr>
            <a:normAutofit fontScale="85000" lnSpcReduction="20000"/>
          </a:bodyPr>
          <a:lstStyle/>
          <a:p>
            <a:pPr marL="0" indent="0">
              <a:buNone/>
            </a:pPr>
            <a:r>
              <a:rPr lang="el-GR" sz="3100" dirty="0" smtClean="0">
                <a:latin typeface="Comic Sans MS" panose="030F0702030302020204" pitchFamily="66" charset="0"/>
              </a:rPr>
              <a:t>Το γεγονός ότι η γνώση διαλέκτου αποτελεί διγλωσσία με όλα τα θετικά που ο όρος εμπεριέχει,   αποτελεί  ένα ακόμη επιχείρημα,  δίπλα σε αυτό της γνώσης του ιστορικού, πολιτιστικού και γλωσσικού παρελθόντος, υπέρ της διδασκαλίας των διαλέκτων στην εκπαίδευση. Είμαστε, λοιπόν,  πεπεισμένοι/</a:t>
            </a:r>
            <a:r>
              <a:rPr lang="el-GR" sz="3100" dirty="0" err="1" smtClean="0">
                <a:latin typeface="Comic Sans MS" panose="030F0702030302020204" pitchFamily="66" charset="0"/>
              </a:rPr>
              <a:t>ες</a:t>
            </a:r>
            <a:r>
              <a:rPr lang="el-GR" sz="3100" dirty="0" smtClean="0">
                <a:latin typeface="Comic Sans MS" panose="030F0702030302020204" pitchFamily="66" charset="0"/>
              </a:rPr>
              <a:t>  </a:t>
            </a:r>
            <a:r>
              <a:rPr lang="el-GR" sz="3100" dirty="0">
                <a:latin typeface="Comic Sans MS" panose="030F0702030302020204" pitchFamily="66" charset="0"/>
              </a:rPr>
              <a:t>ότι η γνώση μιας ακόμη γλώσσας, αυτής των παππούδων μας,</a:t>
            </a:r>
          </a:p>
          <a:p>
            <a:pPr marL="0" indent="0">
              <a:buNone/>
            </a:pPr>
            <a:r>
              <a:rPr lang="el-GR" sz="3100" dirty="0">
                <a:latin typeface="Comic Sans MS" panose="030F0702030302020204" pitchFamily="66" charset="0"/>
              </a:rPr>
              <a:t>όχι μόνο δεν εμποδίζει την ανάπτυξη της τυπικής γλώσσας του σχολείου, αντίθετα την ενισχύει με πολύτιμα ιστορικά και πολιτιστικά στοιχεία και προωθεί την ανάπτυξη του εγκεφάλου, όπως ακριβώς και μια οποιαδήποτε γλώσσα από αυτές που μαθαίνουμε, όπως  αγγλικά, γαλλικά, γερμανικά κτλ. </a:t>
            </a:r>
          </a:p>
          <a:p>
            <a:pPr marL="0" indent="0">
              <a:buNone/>
            </a:pPr>
            <a:endParaRPr lang="el-GR" dirty="0" smtClean="0"/>
          </a:p>
          <a:p>
            <a:pPr marL="0" indent="0">
              <a:buNone/>
            </a:pPr>
            <a:endParaRPr lang="el-GR" dirty="0"/>
          </a:p>
        </p:txBody>
      </p:sp>
      <p:pic>
        <p:nvPicPr>
          <p:cNvPr id="4" name="Picture 5">
            <a:extLst>
              <a:ext uri="{FF2B5EF4-FFF2-40B4-BE49-F238E27FC236}">
                <a16:creationId xmlns:a16="http://schemas.microsoft.com/office/drawing/2014/main" id="{01394620-5E63-42A6-BE31-28D5F6F2D588}"/>
              </a:ext>
            </a:extLst>
          </p:cNvPr>
          <p:cNvPicPr>
            <a:picLocks noChangeAspect="1"/>
          </p:cNvPicPr>
          <p:nvPr/>
        </p:nvPicPr>
        <p:blipFill>
          <a:blip r:embed="rId2"/>
          <a:stretch>
            <a:fillRect/>
          </a:stretch>
        </p:blipFill>
        <p:spPr>
          <a:xfrm>
            <a:off x="683568" y="450138"/>
            <a:ext cx="423500" cy="792000"/>
          </a:xfrm>
          <a:prstGeom prst="rect">
            <a:avLst/>
          </a:prstGeom>
        </p:spPr>
      </p:pic>
      <p:pic>
        <p:nvPicPr>
          <p:cNvPr id="5" name="Picture 4">
            <a:extLst>
              <a:ext uri="{FF2B5EF4-FFF2-40B4-BE49-F238E27FC236}">
                <a16:creationId xmlns:a16="http://schemas.microsoft.com/office/drawing/2014/main" id="{88696C7C-4828-4A73-A9D4-685F85F99BC9}"/>
              </a:ext>
            </a:extLst>
          </p:cNvPr>
          <p:cNvPicPr>
            <a:picLocks noChangeAspect="1"/>
          </p:cNvPicPr>
          <p:nvPr/>
        </p:nvPicPr>
        <p:blipFill>
          <a:blip r:embed="rId3"/>
          <a:stretch>
            <a:fillRect/>
          </a:stretch>
        </p:blipFill>
        <p:spPr>
          <a:xfrm>
            <a:off x="7380312" y="229638"/>
            <a:ext cx="892075" cy="1188000"/>
          </a:xfrm>
          <a:prstGeom prst="rect">
            <a:avLst/>
          </a:prstGeom>
        </p:spPr>
      </p:pic>
    </p:spTree>
    <p:extLst>
      <p:ext uri="{BB962C8B-B14F-4D97-AF65-F5344CB8AC3E}">
        <p14:creationId xmlns:p14="http://schemas.microsoft.com/office/powerpoint/2010/main" val="4169532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solidFill>
                  <a:srgbClr val="0070C0"/>
                </a:solidFill>
                <a:latin typeface="Comic Sans MS" panose="030F0702030302020204" pitchFamily="66" charset="0"/>
              </a:rPr>
              <a:t>Επιπλέον …</a:t>
            </a:r>
            <a:endParaRPr lang="el-GR" sz="2800" dirty="0">
              <a:solidFill>
                <a:srgbClr val="0070C0"/>
              </a:solidFill>
              <a:latin typeface="Comic Sans MS" panose="030F0702030302020204" pitchFamily="66" charset="0"/>
            </a:endParaRPr>
          </a:p>
        </p:txBody>
      </p:sp>
      <p:sp>
        <p:nvSpPr>
          <p:cNvPr id="3" name="Θέση περιεχομένου 2"/>
          <p:cNvSpPr>
            <a:spLocks noGrp="1"/>
          </p:cNvSpPr>
          <p:nvPr>
            <p:ph idx="1"/>
          </p:nvPr>
        </p:nvSpPr>
        <p:spPr/>
        <p:txBody>
          <a:bodyPr/>
          <a:lstStyle/>
          <a:p>
            <a:pPr marL="0" indent="0">
              <a:buNone/>
            </a:pPr>
            <a:r>
              <a:rPr lang="el-GR" dirty="0">
                <a:latin typeface="Comic Sans MS" pitchFamily="66" charset="0"/>
              </a:rPr>
              <a:t>μ</a:t>
            </a:r>
            <a:r>
              <a:rPr lang="el-GR" dirty="0" smtClean="0">
                <a:latin typeface="Comic Sans MS" pitchFamily="66" charset="0"/>
              </a:rPr>
              <a:t>έσα στο πλαίσιο των επετειακών εκδηλώσεων με τη συμπλήρωση των 100 χρόνων από την απελευθέρωση/ενσωμάτωση της Θράκης στον εθνικό κορμό, η </a:t>
            </a:r>
            <a:r>
              <a:rPr lang="el-GR" dirty="0">
                <a:latin typeface="Comic Sans MS" pitchFamily="66" charset="0"/>
              </a:rPr>
              <a:t>διδασκαλία των νεοελληνικών διαλεκτικών ποικιλιών  στη </a:t>
            </a:r>
            <a:r>
              <a:rPr lang="el-GR" dirty="0" smtClean="0">
                <a:latin typeface="Comic Sans MS" pitchFamily="66" charset="0"/>
              </a:rPr>
              <a:t>Θράκη ήταν </a:t>
            </a:r>
            <a:r>
              <a:rPr lang="el-GR" dirty="0">
                <a:latin typeface="Comic Sans MS" pitchFamily="66" charset="0"/>
              </a:rPr>
              <a:t>εκ των ων ουκ άνευ,</a:t>
            </a:r>
            <a:endParaRPr lang="el-GR" dirty="0"/>
          </a:p>
        </p:txBody>
      </p:sp>
      <p:pic>
        <p:nvPicPr>
          <p:cNvPr id="4" name="Picture 2" descr="C:\Users\ΚΑΜΠΑΚΗ\Desktop\ΤΩΡΙΝΑ ΤΩΡΙΝΑ\ΘΡΑΚΗ ΟΛΑ\ΘΡΑΚΙΩΤΙΚΑ\ΔΙΔΑΣΚΑΛΙΑ ΣΟΥΦΛΙΩΤΙΚΑ\ΣΟΥΦΛΙΩΤΙΚΑ ΥΛΙΚΟ ΔΙΔΑΣΚΑΛΙΑΣ\2021_ΚΑΜΠΑΚΗ_ΜΑΘΗΜΑ ΣΟΥΦΛΙΩΤΙΚΑ.png"/>
          <p:cNvPicPr>
            <a:picLocks noChangeAspect="1" noChangeArrowheads="1"/>
          </p:cNvPicPr>
          <p:nvPr/>
        </p:nvPicPr>
        <p:blipFill>
          <a:blip r:embed="rId2" cstate="print"/>
          <a:srcRect t="29050"/>
          <a:stretch>
            <a:fillRect/>
          </a:stretch>
        </p:blipFill>
        <p:spPr bwMode="auto">
          <a:xfrm>
            <a:off x="611560" y="432138"/>
            <a:ext cx="823495" cy="828000"/>
          </a:xfrm>
          <a:prstGeom prst="rect">
            <a:avLst/>
          </a:prstGeom>
          <a:noFill/>
        </p:spPr>
      </p:pic>
      <p:pic>
        <p:nvPicPr>
          <p:cNvPr id="5" name="Picture 5">
            <a:extLst>
              <a:ext uri="{FF2B5EF4-FFF2-40B4-BE49-F238E27FC236}">
                <a16:creationId xmlns:a16="http://schemas.microsoft.com/office/drawing/2014/main" id="{01394620-5E63-42A6-BE31-28D5F6F2D588}"/>
              </a:ext>
            </a:extLst>
          </p:cNvPr>
          <p:cNvPicPr>
            <a:picLocks noChangeAspect="1"/>
          </p:cNvPicPr>
          <p:nvPr/>
        </p:nvPicPr>
        <p:blipFill>
          <a:blip r:embed="rId3"/>
          <a:stretch>
            <a:fillRect/>
          </a:stretch>
        </p:blipFill>
        <p:spPr>
          <a:xfrm>
            <a:off x="8028384" y="432138"/>
            <a:ext cx="396000" cy="740573"/>
          </a:xfrm>
          <a:prstGeom prst="rect">
            <a:avLst/>
          </a:prstGeom>
        </p:spPr>
      </p:pic>
    </p:spTree>
    <p:extLst>
      <p:ext uri="{BB962C8B-B14F-4D97-AF65-F5344CB8AC3E}">
        <p14:creationId xmlns:p14="http://schemas.microsoft.com/office/powerpoint/2010/main" val="2468254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0" y="1600200"/>
            <a:ext cx="8229600" cy="4525963"/>
          </a:xfrm>
        </p:spPr>
        <p:txBody>
          <a:bodyPr>
            <a:normAutofit/>
          </a:bodyPr>
          <a:lstStyle/>
          <a:p>
            <a:pPr marL="0" indent="0">
              <a:buNone/>
            </a:pPr>
            <a:endParaRPr lang="el-GR" sz="4800" dirty="0" smtClean="0">
              <a:solidFill>
                <a:srgbClr val="0070C0"/>
              </a:solidFill>
            </a:endParaRPr>
          </a:p>
          <a:p>
            <a:pPr marL="0" indent="0">
              <a:buNone/>
            </a:pPr>
            <a:endParaRPr lang="el-GR" sz="4800" dirty="0">
              <a:solidFill>
                <a:srgbClr val="0070C0"/>
              </a:solidFill>
            </a:endParaRPr>
          </a:p>
          <a:p>
            <a:pPr marL="0" indent="0">
              <a:buNone/>
            </a:pPr>
            <a:r>
              <a:rPr lang="el-GR" sz="4800" dirty="0" smtClean="0">
                <a:solidFill>
                  <a:srgbClr val="0070C0"/>
                </a:solidFill>
              </a:rPr>
              <a:t>                     Η έρευνά μας </a:t>
            </a:r>
            <a:endParaRPr lang="el-GR" sz="4800" dirty="0"/>
          </a:p>
        </p:txBody>
      </p:sp>
      <p:pic>
        <p:nvPicPr>
          <p:cNvPr id="4" name="Picture 4">
            <a:extLst>
              <a:ext uri="{FF2B5EF4-FFF2-40B4-BE49-F238E27FC236}">
                <a16:creationId xmlns:a16="http://schemas.microsoft.com/office/drawing/2014/main" id="{88696C7C-4828-4A73-A9D4-685F85F99BC9}"/>
              </a:ext>
            </a:extLst>
          </p:cNvPr>
          <p:cNvPicPr>
            <a:picLocks noChangeAspect="1"/>
          </p:cNvPicPr>
          <p:nvPr/>
        </p:nvPicPr>
        <p:blipFill>
          <a:blip r:embed="rId2"/>
          <a:stretch>
            <a:fillRect/>
          </a:stretch>
        </p:blipFill>
        <p:spPr>
          <a:xfrm>
            <a:off x="4355976" y="1772816"/>
            <a:ext cx="892075" cy="1188000"/>
          </a:xfrm>
          <a:prstGeom prst="rect">
            <a:avLst/>
          </a:prstGeom>
        </p:spPr>
      </p:pic>
    </p:spTree>
    <p:extLst>
      <p:ext uri="{BB962C8B-B14F-4D97-AF65-F5344CB8AC3E}">
        <p14:creationId xmlns:p14="http://schemas.microsoft.com/office/powerpoint/2010/main" val="179454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solidFill>
                <a:srgbClr val="0070C0"/>
              </a:solidFill>
            </a:endParaRPr>
          </a:p>
        </p:txBody>
      </p:sp>
      <p:sp>
        <p:nvSpPr>
          <p:cNvPr id="3" name="Θέση περιεχομένου 2"/>
          <p:cNvSpPr>
            <a:spLocks noGrp="1"/>
          </p:cNvSpPr>
          <p:nvPr>
            <p:ph idx="1"/>
          </p:nvPr>
        </p:nvSpPr>
        <p:spPr/>
        <p:txBody>
          <a:bodyPr>
            <a:normAutofit/>
          </a:bodyPr>
          <a:lstStyle/>
          <a:p>
            <a:r>
              <a:rPr lang="el-GR" sz="3600" dirty="0">
                <a:latin typeface="Comic Sans MS" panose="030F0702030302020204" pitchFamily="66" charset="0"/>
              </a:rPr>
              <a:t>Τα στοιχεία που </a:t>
            </a:r>
            <a:r>
              <a:rPr lang="el-GR" sz="3600" dirty="0" smtClean="0">
                <a:latin typeface="Comic Sans MS" panose="030F0702030302020204" pitchFamily="66" charset="0"/>
              </a:rPr>
              <a:t>αξιοποιήθηκαν στην δική μας έρευνα  </a:t>
            </a:r>
            <a:r>
              <a:rPr lang="el-GR" sz="3600" dirty="0">
                <a:latin typeface="Comic Sans MS" panose="030F0702030302020204" pitchFamily="66" charset="0"/>
              </a:rPr>
              <a:t>είναι από αρκετές περιοχές της Θράκης, όμως στη συγκεκριμένη παρουσίαση θα περιοριστούμε </a:t>
            </a:r>
            <a:r>
              <a:rPr lang="el-GR" sz="3600" dirty="0" smtClean="0">
                <a:latin typeface="Comic Sans MS" panose="030F0702030302020204" pitchFamily="66" charset="0"/>
              </a:rPr>
              <a:t>(</a:t>
            </a:r>
            <a:r>
              <a:rPr lang="el-GR" sz="3600" dirty="0">
                <a:latin typeface="Comic Sans MS" panose="030F0702030302020204" pitchFamily="66" charset="0"/>
              </a:rPr>
              <a:t>α) </a:t>
            </a:r>
            <a:r>
              <a:rPr lang="el-GR" sz="3600" dirty="0" smtClean="0">
                <a:latin typeface="Comic Sans MS" panose="030F0702030302020204" pitchFamily="66" charset="0"/>
              </a:rPr>
              <a:t>στην </a:t>
            </a:r>
            <a:r>
              <a:rPr lang="el-GR" sz="3600" dirty="0">
                <a:latin typeface="Comic Sans MS" panose="030F0702030302020204" pitchFamily="66" charset="0"/>
              </a:rPr>
              <a:t>ποικιλία  του </a:t>
            </a:r>
            <a:r>
              <a:rPr lang="el-GR" sz="3600" dirty="0" err="1">
                <a:latin typeface="Comic Sans MS" panose="030F0702030302020204" pitchFamily="66" charset="0"/>
              </a:rPr>
              <a:t>Σουφλίου</a:t>
            </a:r>
            <a:r>
              <a:rPr lang="el-GR" sz="3600" dirty="0">
                <a:latin typeface="Comic Sans MS" panose="030F0702030302020204" pitchFamily="66" charset="0"/>
              </a:rPr>
              <a:t>, στον Έβρο,   (β)  τις τρεις ποικιλίες της </a:t>
            </a:r>
            <a:r>
              <a:rPr lang="el-GR" sz="3600" dirty="0" err="1">
                <a:latin typeface="Comic Sans MS" panose="030F0702030302020204" pitchFamily="66" charset="0"/>
              </a:rPr>
              <a:t>Ξυλαγανής</a:t>
            </a:r>
            <a:r>
              <a:rPr lang="el-GR" sz="3600" dirty="0">
                <a:latin typeface="Comic Sans MS" panose="030F0702030302020204" pitchFamily="66" charset="0"/>
              </a:rPr>
              <a:t>, στη </a:t>
            </a:r>
            <a:r>
              <a:rPr lang="el-GR" sz="3600" dirty="0" smtClean="0">
                <a:latin typeface="Comic Sans MS" panose="030F0702030302020204" pitchFamily="66" charset="0"/>
              </a:rPr>
              <a:t>Ροδόπη</a:t>
            </a:r>
            <a:endParaRPr lang="el-GR" sz="3600" dirty="0">
              <a:latin typeface="Comic Sans MS" panose="030F0702030302020204" pitchFamily="66" charset="0"/>
            </a:endParaRPr>
          </a:p>
        </p:txBody>
      </p:sp>
      <p:pic>
        <p:nvPicPr>
          <p:cNvPr id="4" name="Picture 5">
            <a:extLst>
              <a:ext uri="{FF2B5EF4-FFF2-40B4-BE49-F238E27FC236}">
                <a16:creationId xmlns:a16="http://schemas.microsoft.com/office/drawing/2014/main" id="{01394620-5E63-42A6-BE31-28D5F6F2D588}"/>
              </a:ext>
            </a:extLst>
          </p:cNvPr>
          <p:cNvPicPr>
            <a:picLocks noChangeAspect="1"/>
          </p:cNvPicPr>
          <p:nvPr/>
        </p:nvPicPr>
        <p:blipFill>
          <a:blip r:embed="rId2"/>
          <a:stretch>
            <a:fillRect/>
          </a:stretch>
        </p:blipFill>
        <p:spPr>
          <a:xfrm>
            <a:off x="683568" y="450138"/>
            <a:ext cx="423500" cy="792000"/>
          </a:xfrm>
          <a:prstGeom prst="rect">
            <a:avLst/>
          </a:prstGeom>
        </p:spPr>
      </p:pic>
    </p:spTree>
    <p:extLst>
      <p:ext uri="{BB962C8B-B14F-4D97-AF65-F5344CB8AC3E}">
        <p14:creationId xmlns:p14="http://schemas.microsoft.com/office/powerpoint/2010/main" val="1840996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70C0"/>
                </a:solidFill>
              </a:rPr>
              <a:t>Μέθοδος</a:t>
            </a:r>
            <a:endParaRPr lang="el-GR" dirty="0">
              <a:solidFill>
                <a:srgbClr val="0070C0"/>
              </a:solidFill>
            </a:endParaRPr>
          </a:p>
        </p:txBody>
      </p:sp>
      <p:sp>
        <p:nvSpPr>
          <p:cNvPr id="3" name="Θέση περιεχομένου 2"/>
          <p:cNvSpPr>
            <a:spLocks noGrp="1"/>
          </p:cNvSpPr>
          <p:nvPr>
            <p:ph idx="1"/>
          </p:nvPr>
        </p:nvSpPr>
        <p:spPr/>
        <p:txBody>
          <a:bodyPr>
            <a:noAutofit/>
          </a:bodyPr>
          <a:lstStyle/>
          <a:p>
            <a:pPr marL="0" indent="0">
              <a:buNone/>
            </a:pPr>
            <a:r>
              <a:rPr lang="el-GR" sz="2000" i="1" dirty="0">
                <a:solidFill>
                  <a:srgbClr val="0070C0"/>
                </a:solidFill>
                <a:latin typeface="Comic Sans MS" panose="030F0702030302020204" pitchFamily="66" charset="0"/>
              </a:rPr>
              <a:t>Εργαλεία</a:t>
            </a:r>
            <a:endParaRPr lang="el-GR" sz="2000" dirty="0">
              <a:solidFill>
                <a:srgbClr val="0070C0"/>
              </a:solidFill>
              <a:latin typeface="Comic Sans MS" panose="030F0702030302020204" pitchFamily="66" charset="0"/>
            </a:endParaRPr>
          </a:p>
          <a:p>
            <a:pPr marL="0" indent="0">
              <a:buNone/>
            </a:pPr>
            <a:r>
              <a:rPr lang="el-GR" sz="2000" dirty="0">
                <a:latin typeface="Comic Sans MS" panose="030F0702030302020204" pitchFamily="66" charset="0"/>
              </a:rPr>
              <a:t>Τ</a:t>
            </a:r>
            <a:r>
              <a:rPr lang="el-GR" sz="2000" dirty="0" smtClean="0">
                <a:latin typeface="Comic Sans MS" panose="030F0702030302020204" pitchFamily="66" charset="0"/>
              </a:rPr>
              <a:t>α </a:t>
            </a:r>
            <a:r>
              <a:rPr lang="el-GR" sz="2000" dirty="0">
                <a:latin typeface="Comic Sans MS" panose="030F0702030302020204" pitchFamily="66" charset="0"/>
              </a:rPr>
              <a:t>ερωτηματολόγια της Ακαδημίας Αθηνών</a:t>
            </a:r>
          </a:p>
          <a:p>
            <a:pPr marL="0" indent="0">
              <a:buNone/>
            </a:pPr>
            <a:r>
              <a:rPr lang="el-GR" sz="2000" i="1" dirty="0">
                <a:solidFill>
                  <a:srgbClr val="0070C0"/>
                </a:solidFill>
                <a:latin typeface="Comic Sans MS" panose="030F0702030302020204" pitchFamily="66" charset="0"/>
              </a:rPr>
              <a:t>Διδακτική εφαρμογή </a:t>
            </a:r>
            <a:endParaRPr lang="el-GR" sz="2000" dirty="0">
              <a:solidFill>
                <a:srgbClr val="0070C0"/>
              </a:solidFill>
              <a:latin typeface="Comic Sans MS" panose="030F0702030302020204" pitchFamily="66" charset="0"/>
            </a:endParaRPr>
          </a:p>
          <a:p>
            <a:pPr marL="0" indent="0">
              <a:buNone/>
            </a:pPr>
            <a:r>
              <a:rPr lang="el-GR" sz="2000" dirty="0">
                <a:latin typeface="Comic Sans MS" panose="030F0702030302020204" pitchFamily="66" charset="0"/>
              </a:rPr>
              <a:t>Το υλικό που συγκεντρώθηκε από τη συμπλήρωση των ερωτηματολογίων χρησιμοποιήθηκε για την πιλοτική διδασκαλία των </a:t>
            </a:r>
            <a:r>
              <a:rPr lang="el-GR" sz="2000" dirty="0" smtClean="0">
                <a:latin typeface="Comic Sans MS" panose="030F0702030302020204" pitchFamily="66" charset="0"/>
              </a:rPr>
              <a:t>τριών </a:t>
            </a:r>
            <a:r>
              <a:rPr lang="el-GR" sz="2000" dirty="0">
                <a:latin typeface="Comic Sans MS" panose="030F0702030302020204" pitchFamily="66" charset="0"/>
              </a:rPr>
              <a:t>διαλεκτικών μορφών από τις δύο περιοχές. </a:t>
            </a:r>
            <a:r>
              <a:rPr lang="el-GR" sz="2000" i="1" dirty="0">
                <a:latin typeface="Comic Sans MS" panose="030F0702030302020204" pitchFamily="66" charset="0"/>
              </a:rPr>
              <a:t>. </a:t>
            </a:r>
            <a:endParaRPr lang="el-GR" sz="2000" dirty="0">
              <a:latin typeface="Comic Sans MS" panose="030F0702030302020204" pitchFamily="66" charset="0"/>
            </a:endParaRPr>
          </a:p>
          <a:p>
            <a:pPr marL="0" indent="0">
              <a:buNone/>
            </a:pPr>
            <a:r>
              <a:rPr lang="el-GR" sz="2000" i="1" dirty="0">
                <a:solidFill>
                  <a:srgbClr val="0070C0"/>
                </a:solidFill>
                <a:latin typeface="Comic Sans MS" panose="030F0702030302020204" pitchFamily="66" charset="0"/>
              </a:rPr>
              <a:t>Διδακτικά υποκείμενα </a:t>
            </a:r>
            <a:endParaRPr lang="el-GR" sz="2000" dirty="0">
              <a:solidFill>
                <a:srgbClr val="0070C0"/>
              </a:solidFill>
              <a:latin typeface="Comic Sans MS" panose="030F0702030302020204" pitchFamily="66" charset="0"/>
            </a:endParaRPr>
          </a:p>
          <a:p>
            <a:pPr marL="0" indent="0">
              <a:buNone/>
            </a:pPr>
            <a:r>
              <a:rPr lang="el-GR" sz="2000" dirty="0">
                <a:latin typeface="Comic Sans MS" panose="030F0702030302020204" pitchFamily="66" charset="0"/>
              </a:rPr>
              <a:t>Περίπου 30 φοιτητές και φοιτήτριες του </a:t>
            </a:r>
            <a:r>
              <a:rPr lang="el-GR" sz="2000" dirty="0" smtClean="0">
                <a:latin typeface="Comic Sans MS" panose="030F0702030302020204" pitchFamily="66" charset="0"/>
              </a:rPr>
              <a:t>ΤΕΦ του ΔΠΘ</a:t>
            </a:r>
            <a:endParaRPr lang="el-GR" sz="2000" dirty="0">
              <a:latin typeface="Comic Sans MS" panose="030F0702030302020204" pitchFamily="66" charset="0"/>
            </a:endParaRPr>
          </a:p>
          <a:p>
            <a:pPr marL="0" indent="0">
              <a:buNone/>
            </a:pPr>
            <a:r>
              <a:rPr lang="el-GR" sz="2000" i="1" dirty="0" smtClean="0">
                <a:solidFill>
                  <a:srgbClr val="0070C0"/>
                </a:solidFill>
                <a:latin typeface="Comic Sans MS" panose="030F0702030302020204" pitchFamily="66" charset="0"/>
              </a:rPr>
              <a:t>Διαδικασία</a:t>
            </a:r>
            <a:endParaRPr lang="el-GR" sz="2000" dirty="0">
              <a:solidFill>
                <a:srgbClr val="0070C0"/>
              </a:solidFill>
              <a:latin typeface="Comic Sans MS" panose="030F0702030302020204" pitchFamily="66" charset="0"/>
            </a:endParaRPr>
          </a:p>
          <a:p>
            <a:pPr marL="0" indent="0">
              <a:buNone/>
            </a:pPr>
            <a:r>
              <a:rPr lang="el-GR" sz="2000" dirty="0" smtClean="0">
                <a:latin typeface="Comic Sans MS" panose="030F0702030302020204" pitchFamily="66" charset="0"/>
              </a:rPr>
              <a:t>Οι διδασκαλίες  εξελίχτηκαν σε δύο εξάμηνα, το εαρινό του 2020-21 και το χειμερινό του 2021-22 επί τρία τρίωρα σε κάθε εξάμηνο, σύνολο 18 ώρες ανά εξάμηνο.</a:t>
            </a:r>
            <a:endParaRPr lang="el-GR" sz="2000" dirty="0">
              <a:latin typeface="Comic Sans MS" panose="030F0702030302020204" pitchFamily="66" charset="0"/>
            </a:endParaRPr>
          </a:p>
        </p:txBody>
      </p:sp>
      <p:pic>
        <p:nvPicPr>
          <p:cNvPr id="4" name="Picture 4">
            <a:extLst>
              <a:ext uri="{FF2B5EF4-FFF2-40B4-BE49-F238E27FC236}">
                <a16:creationId xmlns:a16="http://schemas.microsoft.com/office/drawing/2014/main" id="{88696C7C-4828-4A73-A9D4-685F85F99BC9}"/>
              </a:ext>
            </a:extLst>
          </p:cNvPr>
          <p:cNvPicPr>
            <a:picLocks noChangeAspect="1"/>
          </p:cNvPicPr>
          <p:nvPr/>
        </p:nvPicPr>
        <p:blipFill>
          <a:blip r:embed="rId2"/>
          <a:stretch>
            <a:fillRect/>
          </a:stretch>
        </p:blipFill>
        <p:spPr>
          <a:xfrm>
            <a:off x="7380312" y="229638"/>
            <a:ext cx="892075" cy="1188000"/>
          </a:xfrm>
          <a:prstGeom prst="rect">
            <a:avLst/>
          </a:prstGeom>
        </p:spPr>
      </p:pic>
    </p:spTree>
    <p:extLst>
      <p:ext uri="{BB962C8B-B14F-4D97-AF65-F5344CB8AC3E}">
        <p14:creationId xmlns:p14="http://schemas.microsoft.com/office/powerpoint/2010/main" val="159894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marL="514350" indent="-514350"/>
            <a:r>
              <a:rPr lang="el-GR" sz="3600" b="1" dirty="0" smtClean="0">
                <a:solidFill>
                  <a:srgbClr val="FF0000"/>
                </a:solidFill>
              </a:rPr>
              <a:t/>
            </a:r>
            <a:br>
              <a:rPr lang="el-GR" sz="3600" b="1" dirty="0" smtClean="0">
                <a:solidFill>
                  <a:srgbClr val="FF0000"/>
                </a:solidFill>
              </a:rPr>
            </a:br>
            <a:r>
              <a:rPr lang="el-GR" sz="3600" b="1" dirty="0" smtClean="0">
                <a:solidFill>
                  <a:srgbClr val="FF0000"/>
                </a:solidFill>
              </a:rPr>
              <a:t>Α. ΜΕΡΟΣ </a:t>
            </a:r>
            <a:br>
              <a:rPr lang="el-GR" sz="3600" b="1" dirty="0" smtClean="0">
                <a:solidFill>
                  <a:srgbClr val="FF0000"/>
                </a:solidFill>
              </a:rPr>
            </a:br>
            <a:r>
              <a:rPr lang="el-GR" sz="3600" b="1" dirty="0" smtClean="0">
                <a:solidFill>
                  <a:srgbClr val="FF0000"/>
                </a:solidFill>
              </a:rPr>
              <a:t>Νεοελληνική διαλεκτολογία </a:t>
            </a:r>
            <a:r>
              <a:rPr lang="el-GR" b="1" dirty="0" smtClean="0">
                <a:solidFill>
                  <a:srgbClr val="FF0000"/>
                </a:solidFill>
              </a:rPr>
              <a:t/>
            </a:r>
            <a:br>
              <a:rPr lang="el-GR" b="1" dirty="0" smtClean="0">
                <a:solidFill>
                  <a:srgbClr val="FF0000"/>
                </a:solidFill>
              </a:rPr>
            </a:br>
            <a:endParaRPr lang="el-GR" dirty="0"/>
          </a:p>
        </p:txBody>
      </p:sp>
      <p:sp>
        <p:nvSpPr>
          <p:cNvPr id="3" name="2 - Θέση περιεχομένου"/>
          <p:cNvSpPr>
            <a:spLocks noGrp="1"/>
          </p:cNvSpPr>
          <p:nvPr>
            <p:ph idx="1"/>
          </p:nvPr>
        </p:nvSpPr>
        <p:spPr/>
        <p:txBody>
          <a:bodyPr/>
          <a:lstStyle/>
          <a:p>
            <a:r>
              <a:rPr lang="el-GR" dirty="0" smtClean="0"/>
              <a:t>Η ΝΕ Διαλεκτολογία (EEΓΛΩ326 /601ΓΛΩ) προσφερόταν  ως μάθημα υποχρεωτικό από το 1998-2010 και κατόπιν ως επιλογής μετά το τρίτο εξάμηνο.</a:t>
            </a:r>
          </a:p>
          <a:p>
            <a:r>
              <a:rPr lang="el-GR" dirty="0" smtClean="0"/>
              <a:t>Για πολλά χρόνια,  ήταν το πρώτο σε </a:t>
            </a:r>
            <a:r>
              <a:rPr lang="el-GR" dirty="0" err="1" smtClean="0"/>
              <a:t>δημοφιλία</a:t>
            </a:r>
            <a:r>
              <a:rPr lang="el-GR" dirty="0" smtClean="0"/>
              <a:t> μεταξύ των φοιτητών σε ανεπίσημες μετρήσεις και συνεχίζει μέχρι και σήμερα. </a:t>
            </a:r>
          </a:p>
          <a:p>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785786" y="357166"/>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solidFill>
                  <a:schemeClr val="accent1"/>
                </a:solidFill>
                <a:latin typeface="Comic Sans MS" panose="030F0702030302020204" pitchFamily="66" charset="0"/>
              </a:rPr>
              <a:t>Αποτελέσματα συζήτηση </a:t>
            </a:r>
            <a:endParaRPr lang="el-GR" sz="2800" dirty="0">
              <a:solidFill>
                <a:schemeClr val="accent1"/>
              </a:solidFill>
              <a:latin typeface="Comic Sans MS" panose="030F0702030302020204" pitchFamily="66" charset="0"/>
            </a:endParaRPr>
          </a:p>
        </p:txBody>
      </p:sp>
      <p:sp>
        <p:nvSpPr>
          <p:cNvPr id="3" name="Θέση περιεχομένου 2"/>
          <p:cNvSpPr>
            <a:spLocks noGrp="1"/>
          </p:cNvSpPr>
          <p:nvPr>
            <p:ph idx="1"/>
          </p:nvPr>
        </p:nvSpPr>
        <p:spPr/>
        <p:txBody>
          <a:bodyPr/>
          <a:lstStyle/>
          <a:p>
            <a:r>
              <a:rPr lang="el-GR" dirty="0" smtClean="0">
                <a:latin typeface="Comic Sans MS" panose="030F0702030302020204" pitchFamily="66" charset="0"/>
              </a:rPr>
              <a:t>Στην παρουσίαση των μαθημάτων μας !</a:t>
            </a:r>
            <a:endParaRPr lang="el-GR" dirty="0">
              <a:latin typeface="Comic Sans MS" panose="030F0702030302020204" pitchFamily="66" charset="0"/>
            </a:endParaRPr>
          </a:p>
        </p:txBody>
      </p:sp>
    </p:spTree>
    <p:extLst>
      <p:ext uri="{BB962C8B-B14F-4D97-AF65-F5344CB8AC3E}">
        <p14:creationId xmlns:p14="http://schemas.microsoft.com/office/powerpoint/2010/main" val="3399876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omic Sans MS" panose="030F0702030302020204" pitchFamily="66" charset="0"/>
              </a:rPr>
              <a:t>Εμείς λοιπόν </a:t>
            </a:r>
            <a:endParaRPr lang="el-GR" dirty="0">
              <a:latin typeface="Comic Sans MS" panose="030F0702030302020204" pitchFamily="66" charset="0"/>
            </a:endParaRPr>
          </a:p>
        </p:txBody>
      </p:sp>
      <p:sp>
        <p:nvSpPr>
          <p:cNvPr id="3" name="Θέση περιεχομένου 2"/>
          <p:cNvSpPr>
            <a:spLocks noGrp="1"/>
          </p:cNvSpPr>
          <p:nvPr>
            <p:ph idx="1"/>
          </p:nvPr>
        </p:nvSpPr>
        <p:spPr>
          <a:xfrm>
            <a:off x="461025" y="1628800"/>
            <a:ext cx="8229600" cy="4525963"/>
          </a:xfrm>
        </p:spPr>
        <p:txBody>
          <a:bodyPr>
            <a:normAutofit fontScale="62500" lnSpcReduction="20000"/>
          </a:bodyPr>
          <a:lstStyle/>
          <a:p>
            <a:pPr marL="0" indent="0">
              <a:buNone/>
            </a:pPr>
            <a:endParaRPr lang="el-GR" sz="4200" dirty="0" smtClean="0">
              <a:latin typeface="Comic Sans MS" panose="030F0702030302020204" pitchFamily="66" charset="0"/>
            </a:endParaRPr>
          </a:p>
          <a:p>
            <a:pPr marL="0" indent="0">
              <a:buNone/>
            </a:pPr>
            <a:r>
              <a:rPr lang="el-GR" sz="4200" dirty="0" err="1" smtClean="0">
                <a:latin typeface="Comic Sans MS" panose="030F0702030302020204" pitchFamily="66" charset="0"/>
              </a:rPr>
              <a:t>Χουρατεύουμι</a:t>
            </a:r>
            <a:r>
              <a:rPr lang="el-GR" sz="4200" dirty="0" smtClean="0">
                <a:latin typeface="Comic Sans MS" panose="030F0702030302020204" pitchFamily="66" charset="0"/>
              </a:rPr>
              <a:t> </a:t>
            </a:r>
            <a:r>
              <a:rPr lang="el-GR" sz="4200" dirty="0" err="1">
                <a:latin typeface="Comic Sans MS" panose="030F0702030302020204" pitchFamily="66" charset="0"/>
              </a:rPr>
              <a:t>Σ</a:t>
            </a:r>
            <a:r>
              <a:rPr lang="el-GR" sz="4200" dirty="0" err="1" smtClean="0">
                <a:latin typeface="Comic Sans MS" panose="030F0702030302020204" pitchFamily="66" charset="0"/>
              </a:rPr>
              <a:t>ουφλιώτκα</a:t>
            </a:r>
            <a:r>
              <a:rPr lang="el-GR" sz="4200" dirty="0" smtClean="0">
                <a:latin typeface="Comic Sans MS" panose="030F0702030302020204" pitchFamily="66" charset="0"/>
              </a:rPr>
              <a:t> </a:t>
            </a:r>
          </a:p>
          <a:p>
            <a:pPr marL="0" indent="0">
              <a:buNone/>
            </a:pPr>
            <a:endParaRPr lang="el-GR" sz="4200" dirty="0" smtClean="0">
              <a:latin typeface="Comic Sans MS" panose="030F0702030302020204" pitchFamily="66" charset="0"/>
            </a:endParaRPr>
          </a:p>
          <a:p>
            <a:pPr marL="0" indent="0">
              <a:buNone/>
            </a:pPr>
            <a:r>
              <a:rPr lang="el-GR" sz="4200" dirty="0" err="1" smtClean="0">
                <a:latin typeface="Comic Sans MS" panose="030F0702030302020204" pitchFamily="66" charset="0"/>
              </a:rPr>
              <a:t>Κρένουμι</a:t>
            </a:r>
            <a:r>
              <a:rPr lang="el-GR" sz="4200" dirty="0" smtClean="0">
                <a:latin typeface="Comic Sans MS" panose="030F0702030302020204" pitchFamily="66" charset="0"/>
              </a:rPr>
              <a:t> </a:t>
            </a:r>
            <a:r>
              <a:rPr lang="el-GR" sz="4200" dirty="0" err="1">
                <a:latin typeface="Comic Sans MS" panose="030F0702030302020204" pitchFamily="66" charset="0"/>
              </a:rPr>
              <a:t>Ξ</a:t>
            </a:r>
            <a:r>
              <a:rPr lang="el-GR" sz="4200" dirty="0" err="1" smtClean="0">
                <a:latin typeface="Comic Sans MS" panose="030F0702030302020204" pitchFamily="66" charset="0"/>
              </a:rPr>
              <a:t>λαγανιώτκα</a:t>
            </a:r>
            <a:r>
              <a:rPr lang="el-GR" sz="4200" dirty="0" smtClean="0">
                <a:latin typeface="Comic Sans MS" panose="030F0702030302020204" pitchFamily="66" charset="0"/>
              </a:rPr>
              <a:t> </a:t>
            </a:r>
          </a:p>
          <a:p>
            <a:pPr marL="0" indent="0">
              <a:buNone/>
            </a:pPr>
            <a:endParaRPr lang="el-GR" dirty="0">
              <a:latin typeface="Comic Sans MS" panose="030F0702030302020204" pitchFamily="66" charset="0"/>
            </a:endParaRPr>
          </a:p>
          <a:p>
            <a:pPr marL="0" indent="0">
              <a:buNone/>
            </a:pPr>
            <a:r>
              <a:rPr lang="el-GR" dirty="0" smtClean="0">
                <a:latin typeface="Comic Sans MS" panose="030F0702030302020204" pitchFamily="66" charset="0"/>
              </a:rPr>
              <a:t>Και σε λίγο </a:t>
            </a:r>
          </a:p>
          <a:p>
            <a:pPr marL="0" indent="0">
              <a:buNone/>
            </a:pPr>
            <a:r>
              <a:rPr lang="el-GR" dirty="0">
                <a:latin typeface="Comic Sans MS" panose="030F0702030302020204" pitchFamily="66" charset="0"/>
              </a:rPr>
              <a:t>Κ</a:t>
            </a:r>
            <a:r>
              <a:rPr lang="el-GR" dirty="0" smtClean="0">
                <a:latin typeface="Comic Sans MS" panose="030F0702030302020204" pitchFamily="66" charset="0"/>
              </a:rPr>
              <a:t>αι</a:t>
            </a:r>
          </a:p>
          <a:p>
            <a:pPr marL="0" indent="0">
              <a:buNone/>
            </a:pPr>
            <a:r>
              <a:rPr lang="el-GR" dirty="0" err="1" smtClean="0">
                <a:latin typeface="Comic Sans MS" panose="030F0702030302020204" pitchFamily="66" charset="0"/>
              </a:rPr>
              <a:t>Γρατνιώτκα</a:t>
            </a:r>
            <a:endParaRPr lang="el-GR" dirty="0" smtClean="0">
              <a:latin typeface="Comic Sans MS" panose="030F0702030302020204" pitchFamily="66" charset="0"/>
            </a:endParaRPr>
          </a:p>
          <a:p>
            <a:pPr marL="0" indent="0">
              <a:buNone/>
            </a:pPr>
            <a:r>
              <a:rPr lang="el-GR" dirty="0" smtClean="0">
                <a:latin typeface="Comic Sans MS" panose="030F0702030302020204" pitchFamily="66" charset="0"/>
              </a:rPr>
              <a:t>Και </a:t>
            </a:r>
          </a:p>
          <a:p>
            <a:pPr marL="0" indent="0">
              <a:buNone/>
            </a:pPr>
            <a:r>
              <a:rPr lang="el-GR" dirty="0" err="1" smtClean="0">
                <a:latin typeface="Comic Sans MS" panose="030F0702030302020204" pitchFamily="66" charset="0"/>
              </a:rPr>
              <a:t>Φαναριώτκα</a:t>
            </a:r>
            <a:endParaRPr lang="el-GR" dirty="0" smtClean="0">
              <a:latin typeface="Comic Sans MS" panose="030F0702030302020204" pitchFamily="66" charset="0"/>
            </a:endParaRPr>
          </a:p>
          <a:p>
            <a:pPr marL="0" indent="0">
              <a:buNone/>
            </a:pPr>
            <a:r>
              <a:rPr lang="el-GR" dirty="0" smtClean="0">
                <a:latin typeface="Comic Sans MS" panose="030F0702030302020204" pitchFamily="66" charset="0"/>
              </a:rPr>
              <a:t>Και  </a:t>
            </a:r>
          </a:p>
          <a:p>
            <a:pPr marL="0" indent="0">
              <a:buNone/>
            </a:pPr>
            <a:r>
              <a:rPr lang="el-GR" dirty="0" smtClean="0">
                <a:latin typeface="Comic Sans MS" panose="030F0702030302020204" pitchFamily="66" charset="0"/>
              </a:rPr>
              <a:t>Όσες άλλες διαλεκτικές ποικιλίες κρατάει ζεστές στην αγκαλιά της  η Θράκη </a:t>
            </a:r>
            <a:endParaRPr lang="el-GR" dirty="0">
              <a:latin typeface="Comic Sans MS" panose="030F0702030302020204" pitchFamily="66" charset="0"/>
            </a:endParaRPr>
          </a:p>
        </p:txBody>
      </p:sp>
      <p:pic>
        <p:nvPicPr>
          <p:cNvPr id="4" name="Picture 4">
            <a:extLst>
              <a:ext uri="{FF2B5EF4-FFF2-40B4-BE49-F238E27FC236}">
                <a16:creationId xmlns:a16="http://schemas.microsoft.com/office/drawing/2014/main" id="{88696C7C-4828-4A73-A9D4-685F85F99BC9}"/>
              </a:ext>
            </a:extLst>
          </p:cNvPr>
          <p:cNvPicPr>
            <a:picLocks noChangeAspect="1"/>
          </p:cNvPicPr>
          <p:nvPr/>
        </p:nvPicPr>
        <p:blipFill>
          <a:blip r:embed="rId2"/>
          <a:stretch>
            <a:fillRect/>
          </a:stretch>
        </p:blipFill>
        <p:spPr>
          <a:xfrm>
            <a:off x="7668344" y="92076"/>
            <a:ext cx="892075" cy="1188000"/>
          </a:xfrm>
          <a:prstGeom prst="rect">
            <a:avLst/>
          </a:prstGeom>
        </p:spPr>
      </p:pic>
      <p:pic>
        <p:nvPicPr>
          <p:cNvPr id="5" name="Picture 5">
            <a:extLst>
              <a:ext uri="{FF2B5EF4-FFF2-40B4-BE49-F238E27FC236}">
                <a16:creationId xmlns:a16="http://schemas.microsoft.com/office/drawing/2014/main" id="{01394620-5E63-42A6-BE31-28D5F6F2D588}"/>
              </a:ext>
            </a:extLst>
          </p:cNvPr>
          <p:cNvPicPr>
            <a:picLocks noChangeAspect="1"/>
          </p:cNvPicPr>
          <p:nvPr/>
        </p:nvPicPr>
        <p:blipFill>
          <a:blip r:embed="rId3"/>
          <a:stretch>
            <a:fillRect/>
          </a:stretch>
        </p:blipFill>
        <p:spPr>
          <a:xfrm>
            <a:off x="683568" y="450138"/>
            <a:ext cx="423500" cy="792000"/>
          </a:xfrm>
          <a:prstGeom prst="rect">
            <a:avLst/>
          </a:prstGeom>
        </p:spPr>
      </p:pic>
      <p:pic>
        <p:nvPicPr>
          <p:cNvPr id="6" name="Picture 2" descr="C:\Users\ΚΑΜΠΑΚΗ\Desktop\ΤΩΡΙΝΑ ΤΩΡΙΝΑ\ΘΡΑΚΗ ΟΛΑ\ΘΡΑΚΙΩΤΙΚΑ\ΔΙΔΑΣΚΑΛΙΑ ΣΟΥΦΛΙΩΤΙΚΑ\ΣΟΥΦΛΙΩΤΙΚΑ ΥΛΙΚΟ ΔΙΔΑΣΚΑΛΙΑΣ\2021_ΚΑΜΠΑΚΗ_ΜΑΘΗΜΑ ΣΟΥΦΛΙΩΤΙΚΑ.png"/>
          <p:cNvPicPr>
            <a:picLocks noChangeAspect="1" noChangeArrowheads="1"/>
          </p:cNvPicPr>
          <p:nvPr/>
        </p:nvPicPr>
        <p:blipFill>
          <a:blip r:embed="rId4" cstate="print"/>
          <a:srcRect t="29050"/>
          <a:stretch>
            <a:fillRect/>
          </a:stretch>
        </p:blipFill>
        <p:spPr bwMode="auto">
          <a:xfrm>
            <a:off x="4572000" y="1848572"/>
            <a:ext cx="823495" cy="828000"/>
          </a:xfrm>
          <a:prstGeom prst="rect">
            <a:avLst/>
          </a:prstGeom>
          <a:noFill/>
        </p:spPr>
      </p:pic>
      <p:pic>
        <p:nvPicPr>
          <p:cNvPr id="7" name="Picture 3">
            <a:extLst>
              <a:ext uri="{FF2B5EF4-FFF2-40B4-BE49-F238E27FC236}">
                <a16:creationId xmlns:a16="http://schemas.microsoft.com/office/drawing/2014/main" id="{C25B6D60-2860-42FD-8231-16D67223ED4F}"/>
              </a:ext>
            </a:extLst>
          </p:cNvPr>
          <p:cNvPicPr>
            <a:picLocks noChangeAspect="1"/>
          </p:cNvPicPr>
          <p:nvPr/>
        </p:nvPicPr>
        <p:blipFill rotWithShape="1">
          <a:blip r:embed="rId5">
            <a:alphaModFix/>
            <a:extLst>
              <a:ext uri="{BEBA8EAE-BF5A-486C-A8C5-ECC9F3942E4B}">
                <a14:imgProps xmlns:a14="http://schemas.microsoft.com/office/drawing/2010/main">
                  <a14:imgLayer r:embed="rId6">
                    <a14:imgEffect>
                      <a14:sharpenSoften amount="8000"/>
                    </a14:imgEffect>
                    <a14:imgEffect>
                      <a14:colorTemperature colorTemp="9354"/>
                    </a14:imgEffect>
                    <a14:imgEffect>
                      <a14:saturation sat="142000"/>
                    </a14:imgEffect>
                    <a14:imgEffect>
                      <a14:brightnessContrast bright="-4000" contrast="7000"/>
                    </a14:imgEffect>
                  </a14:imgLayer>
                </a14:imgProps>
              </a:ext>
            </a:extLst>
          </a:blip>
          <a:srcRect l="1" r="-323"/>
          <a:stretch/>
        </p:blipFill>
        <p:spPr>
          <a:xfrm>
            <a:off x="4230000" y="2924944"/>
            <a:ext cx="684000" cy="5342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rot lat="0" lon="0" rev="20999999"/>
            </a:camera>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7159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ΚΑΜΠΑΚΗ\Desktop\Desktop\ΤΩΡΙΝΑ ΤΩΡΙΝΑ\ΘΡΑΚΗ ΟΛΑ\ΘΡΑΚΙΩΤΙΚΑ\ΔΙΔΑΣΚΑΛΙΑ ΣΟΥΦΛΙΩΤΙΚΑ\ΣΟΥΦΛΙΩΤΙΚΑ ΥΛΙΚΟ ΔΙΔΑΣΚΑΛΙΑΣ\2021_ΚΑΜΠΑΚΗ_ΜΑΘΗΜΑ ΣΟΥΦΛΙΩΤΙΚΑ.png"/>
          <p:cNvPicPr>
            <a:picLocks noGrp="1" noChangeAspect="1" noChangeArrowheads="1"/>
          </p:cNvPicPr>
          <p:nvPr>
            <p:ph idx="4294967295"/>
          </p:nvPr>
        </p:nvPicPr>
        <p:blipFill>
          <a:blip r:embed="rId2" cstate="print"/>
          <a:srcRect/>
          <a:stretch>
            <a:fillRect/>
          </a:stretch>
        </p:blipFill>
        <p:spPr bwMode="auto">
          <a:xfrm>
            <a:off x="2643174" y="642918"/>
            <a:ext cx="4064937" cy="5760000"/>
          </a:xfrm>
          <a:prstGeom prst="rect">
            <a:avLst/>
          </a:prstGeom>
          <a:noFill/>
        </p:spPr>
      </p:pic>
      <p:pic>
        <p:nvPicPr>
          <p:cNvPr id="3" name="Picture 5">
            <a:extLst>
              <a:ext uri="{FF2B5EF4-FFF2-40B4-BE49-F238E27FC236}">
                <a16:creationId xmlns:a16="http://schemas.microsoft.com/office/drawing/2014/main" id="{01394620-5E63-42A6-BE31-28D5F6F2D588}"/>
              </a:ext>
            </a:extLst>
          </p:cNvPr>
          <p:cNvPicPr>
            <a:picLocks noChangeAspect="1"/>
          </p:cNvPicPr>
          <p:nvPr/>
        </p:nvPicPr>
        <p:blipFill>
          <a:blip r:embed="rId3"/>
          <a:stretch>
            <a:fillRect/>
          </a:stretch>
        </p:blipFill>
        <p:spPr>
          <a:xfrm>
            <a:off x="683568" y="450138"/>
            <a:ext cx="423500" cy="792000"/>
          </a:xfrm>
          <a:prstGeom prst="rect">
            <a:avLst/>
          </a:prstGeom>
        </p:spPr>
      </p:pic>
      <p:pic>
        <p:nvPicPr>
          <p:cNvPr id="4" name="Picture 4">
            <a:extLst>
              <a:ext uri="{FF2B5EF4-FFF2-40B4-BE49-F238E27FC236}">
                <a16:creationId xmlns:a16="http://schemas.microsoft.com/office/drawing/2014/main" id="{88696C7C-4828-4A73-A9D4-685F85F99BC9}"/>
              </a:ext>
            </a:extLst>
          </p:cNvPr>
          <p:cNvPicPr>
            <a:picLocks noChangeAspect="1"/>
          </p:cNvPicPr>
          <p:nvPr/>
        </p:nvPicPr>
        <p:blipFill>
          <a:blip r:embed="rId4"/>
          <a:stretch>
            <a:fillRect/>
          </a:stretch>
        </p:blipFill>
        <p:spPr>
          <a:xfrm>
            <a:off x="7380312" y="229638"/>
            <a:ext cx="892075" cy="1188000"/>
          </a:xfrm>
          <a:prstGeom prst="rect">
            <a:avLst/>
          </a:prstGeom>
        </p:spPr>
      </p:pic>
    </p:spTree>
    <p:extLst>
      <p:ext uri="{BB962C8B-B14F-4D97-AF65-F5344CB8AC3E}">
        <p14:creationId xmlns:p14="http://schemas.microsoft.com/office/powerpoint/2010/main" val="1520272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5B6D60-2860-42FD-8231-16D67223ED4F}"/>
              </a:ext>
            </a:extLst>
          </p:cNvPr>
          <p:cNvPicPr>
            <a:picLocks noChangeAspect="1"/>
          </p:cNvPicPr>
          <p:nvPr/>
        </p:nvPicPr>
        <p:blipFill rotWithShape="1">
          <a:blip r:embed="rId2">
            <a:alphaModFix/>
            <a:extLst/>
          </a:blip>
          <a:srcRect l="1" r="-323"/>
          <a:stretch/>
        </p:blipFill>
        <p:spPr>
          <a:xfrm>
            <a:off x="3179299" y="1289515"/>
            <a:ext cx="5050301" cy="39443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rot lat="0" lon="0" rev="20999999"/>
            </a:camera>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88696C7C-4828-4A73-A9D4-685F85F99BC9}"/>
              </a:ext>
            </a:extLst>
          </p:cNvPr>
          <p:cNvPicPr>
            <a:picLocks noChangeAspect="1"/>
          </p:cNvPicPr>
          <p:nvPr/>
        </p:nvPicPr>
        <p:blipFill>
          <a:blip r:embed="rId3"/>
          <a:stretch>
            <a:fillRect/>
          </a:stretch>
        </p:blipFill>
        <p:spPr>
          <a:xfrm>
            <a:off x="229823" y="2916472"/>
            <a:ext cx="1019604" cy="1357826"/>
          </a:xfrm>
          <a:prstGeom prst="rect">
            <a:avLst/>
          </a:prstGeom>
        </p:spPr>
      </p:pic>
      <p:pic>
        <p:nvPicPr>
          <p:cNvPr id="6" name="Picture 5">
            <a:extLst>
              <a:ext uri="{FF2B5EF4-FFF2-40B4-BE49-F238E27FC236}">
                <a16:creationId xmlns:a16="http://schemas.microsoft.com/office/drawing/2014/main" id="{01394620-5E63-42A6-BE31-28D5F6F2D588}"/>
              </a:ext>
            </a:extLst>
          </p:cNvPr>
          <p:cNvPicPr>
            <a:picLocks noChangeAspect="1"/>
          </p:cNvPicPr>
          <p:nvPr/>
        </p:nvPicPr>
        <p:blipFill>
          <a:blip r:embed="rId4"/>
          <a:stretch>
            <a:fillRect/>
          </a:stretch>
        </p:blipFill>
        <p:spPr>
          <a:xfrm>
            <a:off x="365761" y="1185349"/>
            <a:ext cx="747731" cy="1398355"/>
          </a:xfrm>
          <a:prstGeom prst="rect">
            <a:avLst/>
          </a:prstGeom>
        </p:spPr>
      </p:pic>
      <p:sp>
        <p:nvSpPr>
          <p:cNvPr id="7" name="TextBox 6">
            <a:extLst>
              <a:ext uri="{FF2B5EF4-FFF2-40B4-BE49-F238E27FC236}">
                <a16:creationId xmlns:a16="http://schemas.microsoft.com/office/drawing/2014/main" id="{56E0B6C1-EB38-46DD-B5A4-277154B747EA}"/>
              </a:ext>
            </a:extLst>
          </p:cNvPr>
          <p:cNvSpPr txBox="1"/>
          <p:nvPr/>
        </p:nvSpPr>
        <p:spPr>
          <a:xfrm>
            <a:off x="229824" y="4887645"/>
            <a:ext cx="2489981" cy="715581"/>
          </a:xfrm>
          <a:prstGeom prst="rect">
            <a:avLst/>
          </a:prstGeom>
          <a:noFill/>
        </p:spPr>
        <p:txBody>
          <a:bodyPr wrap="square" rtlCol="0">
            <a:spAutoFit/>
          </a:bodyPr>
          <a:lstStyle/>
          <a:p>
            <a:r>
              <a:rPr lang="el-GR" sz="1350" b="1" u="sng" dirty="0"/>
              <a:t>Υπεύθυνοι Μαθήματος:</a:t>
            </a:r>
          </a:p>
          <a:p>
            <a:r>
              <a:rPr lang="el-GR" sz="1350" dirty="0"/>
              <a:t>Ασημάκης Φλιάτουρας</a:t>
            </a:r>
          </a:p>
          <a:p>
            <a:r>
              <a:rPr lang="el-GR" sz="1350" dirty="0"/>
              <a:t>Πηνελόπη Καμπάκη Βουγιουκλή</a:t>
            </a:r>
            <a:endParaRPr lang="en-US" sz="1350" dirty="0"/>
          </a:p>
        </p:txBody>
      </p:sp>
    </p:spTree>
    <p:extLst>
      <p:ext uri="{BB962C8B-B14F-4D97-AF65-F5344CB8AC3E}">
        <p14:creationId xmlns:p14="http://schemas.microsoft.com/office/powerpoint/2010/main" val="42462580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latin typeface="Comic Sans MS" pitchFamily="66" charset="0"/>
              </a:rPr>
              <a:t>Ε</a:t>
            </a:r>
            <a:r>
              <a:rPr lang="el-GR" sz="3200" dirty="0" smtClean="0">
                <a:latin typeface="Comic Sans MS" pitchFamily="66" charset="0"/>
              </a:rPr>
              <a:t>γγύηση </a:t>
            </a:r>
            <a:r>
              <a:rPr lang="el-GR" sz="3200" dirty="0">
                <a:latin typeface="Comic Sans MS" pitchFamily="66" charset="0"/>
              </a:rPr>
              <a:t>για την επιτυχία του</a:t>
            </a:r>
            <a:br>
              <a:rPr lang="el-GR" sz="3200" dirty="0">
                <a:latin typeface="Comic Sans MS" pitchFamily="66" charset="0"/>
              </a:rPr>
            </a:br>
            <a:r>
              <a:rPr lang="el-GR" sz="3200" dirty="0">
                <a:latin typeface="Comic Sans MS" pitchFamily="66" charset="0"/>
              </a:rPr>
              <a:t>εγχειρήματος είναι</a:t>
            </a:r>
            <a:endParaRPr lang="el-GR" sz="3200" dirty="0"/>
          </a:p>
        </p:txBody>
      </p:sp>
      <p:sp>
        <p:nvSpPr>
          <p:cNvPr id="3" name="2 - Θέση περιεχομένου"/>
          <p:cNvSpPr>
            <a:spLocks noGrp="1"/>
          </p:cNvSpPr>
          <p:nvPr>
            <p:ph idx="1"/>
          </p:nvPr>
        </p:nvSpPr>
        <p:spPr/>
        <p:txBody>
          <a:bodyPr>
            <a:noAutofit/>
          </a:bodyPr>
          <a:lstStyle/>
          <a:p>
            <a:pPr algn="just">
              <a:buNone/>
            </a:pPr>
            <a:r>
              <a:rPr lang="el-GR" sz="2400" dirty="0" smtClean="0">
                <a:latin typeface="Comic Sans MS" pitchFamily="66" charset="0"/>
              </a:rPr>
              <a:t>ο ενθουσιασμός του </a:t>
            </a:r>
            <a:r>
              <a:rPr lang="el-GR" sz="2400" dirty="0" err="1" smtClean="0">
                <a:solidFill>
                  <a:srgbClr val="FFC000"/>
                </a:solidFill>
                <a:latin typeface="Comic Sans MS" pitchFamily="66" charset="0"/>
              </a:rPr>
              <a:t>Δημοσθένη,του</a:t>
            </a:r>
            <a:r>
              <a:rPr lang="el-GR" sz="2400" dirty="0" smtClean="0">
                <a:solidFill>
                  <a:srgbClr val="FFC000"/>
                </a:solidFill>
                <a:latin typeface="Comic Sans MS" pitchFamily="66" charset="0"/>
              </a:rPr>
              <a:t> Λεωνίδα, του Θοδωρή, της </a:t>
            </a:r>
            <a:r>
              <a:rPr lang="el-GR" sz="2400" dirty="0" err="1" smtClean="0">
                <a:solidFill>
                  <a:srgbClr val="FFC000"/>
                </a:solidFill>
                <a:latin typeface="Comic Sans MS" pitchFamily="66" charset="0"/>
              </a:rPr>
              <a:t>Σίσσυς</a:t>
            </a:r>
            <a:r>
              <a:rPr lang="el-GR" sz="2400" dirty="0" smtClean="0">
                <a:solidFill>
                  <a:srgbClr val="FFC000"/>
                </a:solidFill>
                <a:latin typeface="Comic Sans MS" pitchFamily="66" charset="0"/>
              </a:rPr>
              <a:t>, του Γιάννη</a:t>
            </a:r>
          </a:p>
          <a:p>
            <a:pPr algn="just">
              <a:buNone/>
            </a:pPr>
            <a:r>
              <a:rPr lang="el-GR" sz="2400" dirty="0" smtClean="0">
                <a:solidFill>
                  <a:srgbClr val="FFC000"/>
                </a:solidFill>
                <a:latin typeface="Comic Sans MS" pitchFamily="66" charset="0"/>
              </a:rPr>
              <a:t>και τόσων άλλων φίλων από το Σουφλί</a:t>
            </a:r>
            <a:r>
              <a:rPr lang="el-GR" sz="2400" dirty="0" smtClean="0">
                <a:latin typeface="Comic Sans MS" pitchFamily="66" charset="0"/>
              </a:rPr>
              <a:t> </a:t>
            </a:r>
          </a:p>
          <a:p>
            <a:pPr algn="just">
              <a:buNone/>
            </a:pPr>
            <a:r>
              <a:rPr lang="el-GR" sz="2400" dirty="0" smtClean="0">
                <a:latin typeface="Comic Sans MS" pitchFamily="66" charset="0"/>
              </a:rPr>
              <a:t>αλλά και </a:t>
            </a:r>
          </a:p>
          <a:p>
            <a:pPr algn="just">
              <a:buNone/>
            </a:pPr>
            <a:r>
              <a:rPr lang="el-GR" sz="2400" dirty="0" smtClean="0">
                <a:solidFill>
                  <a:srgbClr val="00B0F0"/>
                </a:solidFill>
                <a:latin typeface="Comic Sans MS" pitchFamily="66" charset="0"/>
              </a:rPr>
              <a:t>Του Τριαντάφυλλου, της Μαίρης, του Τάσου, του </a:t>
            </a:r>
            <a:r>
              <a:rPr lang="el-GR" sz="2400" dirty="0" err="1" smtClean="0">
                <a:solidFill>
                  <a:srgbClr val="00B0F0"/>
                </a:solidFill>
                <a:latin typeface="Comic Sans MS" pitchFamily="66" charset="0"/>
              </a:rPr>
              <a:t>Κάρεν</a:t>
            </a:r>
            <a:r>
              <a:rPr lang="el-GR" sz="2400" dirty="0" smtClean="0">
                <a:solidFill>
                  <a:srgbClr val="00B0F0"/>
                </a:solidFill>
                <a:latin typeface="Comic Sans MS" pitchFamily="66" charset="0"/>
              </a:rPr>
              <a:t>, των δύο </a:t>
            </a:r>
            <a:r>
              <a:rPr lang="el-GR" sz="2400" dirty="0" err="1" smtClean="0">
                <a:solidFill>
                  <a:srgbClr val="00B0F0"/>
                </a:solidFill>
                <a:latin typeface="Comic Sans MS" pitchFamily="66" charset="0"/>
              </a:rPr>
              <a:t>Γιωργάδων</a:t>
            </a:r>
            <a:r>
              <a:rPr lang="el-GR" sz="2400" dirty="0" smtClean="0">
                <a:solidFill>
                  <a:srgbClr val="00B0F0"/>
                </a:solidFill>
                <a:latin typeface="Comic Sans MS" pitchFamily="66" charset="0"/>
              </a:rPr>
              <a:t> και άλλων φίλων της </a:t>
            </a:r>
            <a:r>
              <a:rPr lang="el-GR" sz="2400" dirty="0" err="1" smtClean="0">
                <a:solidFill>
                  <a:srgbClr val="00B0F0"/>
                </a:solidFill>
                <a:latin typeface="Comic Sans MS" pitchFamily="66" charset="0"/>
              </a:rPr>
              <a:t>Ξυλαγανής</a:t>
            </a:r>
            <a:endParaRPr lang="el-GR" sz="2400" dirty="0" smtClean="0">
              <a:solidFill>
                <a:srgbClr val="00B0F0"/>
              </a:solidFill>
              <a:latin typeface="Comic Sans MS" pitchFamily="66" charset="0"/>
            </a:endParaRPr>
          </a:p>
          <a:p>
            <a:pPr algn="just">
              <a:buNone/>
            </a:pPr>
            <a:r>
              <a:rPr lang="el-GR" sz="2400" dirty="0">
                <a:latin typeface="Comic Sans MS" pitchFamily="66" charset="0"/>
              </a:rPr>
              <a:t>Π</a:t>
            </a:r>
            <a:r>
              <a:rPr lang="el-GR" sz="2400" dirty="0" smtClean="0">
                <a:latin typeface="Comic Sans MS" pitchFamily="66" charset="0"/>
              </a:rPr>
              <a:t>ρόσφατα, της Ακαδημίας του πλάτανου της</a:t>
            </a:r>
          </a:p>
          <a:p>
            <a:pPr algn="just">
              <a:buNone/>
            </a:pPr>
            <a:r>
              <a:rPr lang="el-GR" sz="2400" dirty="0" err="1" smtClean="0">
                <a:latin typeface="Comic Sans MS" pitchFamily="66" charset="0"/>
              </a:rPr>
              <a:t>Γρατινής</a:t>
            </a:r>
            <a:r>
              <a:rPr lang="el-GR" sz="2400" dirty="0" smtClean="0">
                <a:latin typeface="Comic Sans MS" pitchFamily="66" charset="0"/>
              </a:rPr>
              <a:t>, της θαλασσινής κυράς του </a:t>
            </a:r>
            <a:r>
              <a:rPr lang="el-GR" sz="2400" dirty="0" err="1" smtClean="0">
                <a:latin typeface="Comic Sans MS" pitchFamily="66" charset="0"/>
              </a:rPr>
              <a:t>Φαναρίου</a:t>
            </a:r>
            <a:r>
              <a:rPr lang="el-GR" sz="2400" dirty="0" smtClean="0">
                <a:latin typeface="Comic Sans MS" pitchFamily="66" charset="0"/>
              </a:rPr>
              <a:t> και ακολουθούν η </a:t>
            </a:r>
            <a:r>
              <a:rPr lang="el-GR" sz="2400" dirty="0" err="1" smtClean="0">
                <a:latin typeface="Comic Sans MS" pitchFamily="66" charset="0"/>
              </a:rPr>
              <a:t>Βύσσα</a:t>
            </a:r>
            <a:r>
              <a:rPr lang="el-GR" sz="2400" dirty="0" smtClean="0">
                <a:latin typeface="Comic Sans MS" pitchFamily="66" charset="0"/>
              </a:rPr>
              <a:t> Ορεστιάδας και τον</a:t>
            </a:r>
            <a:r>
              <a:rPr lang="el-GR" sz="2400" smtClean="0">
                <a:latin typeface="Comic Sans MS" pitchFamily="66" charset="0"/>
              </a:rPr>
              <a:t>, δυνάμει,  </a:t>
            </a:r>
            <a:r>
              <a:rPr lang="el-GR" sz="2400" dirty="0" smtClean="0">
                <a:latin typeface="Comic Sans MS" pitchFamily="66" charset="0"/>
              </a:rPr>
              <a:t>Μυστρά </a:t>
            </a:r>
            <a:r>
              <a:rPr lang="el-GR" sz="2400" smtClean="0">
                <a:latin typeface="Comic Sans MS" pitchFamily="66" charset="0"/>
              </a:rPr>
              <a:t>του βορά, το </a:t>
            </a:r>
            <a:r>
              <a:rPr lang="el-GR" sz="2400" dirty="0" smtClean="0">
                <a:latin typeface="Comic Sans MS" pitchFamily="66" charset="0"/>
              </a:rPr>
              <a:t>Διδυμότειχο, το οποίο επιτέλους έχει εξοικειωθεί με το Διδυμότειχο μπλουζ… </a:t>
            </a:r>
          </a:p>
          <a:p>
            <a:pPr algn="just">
              <a:buNone/>
            </a:pPr>
            <a:endParaRPr lang="el-GR" sz="2700" dirty="0" smtClean="0">
              <a:latin typeface="Comic Sans MS" pitchFamily="66" charset="0"/>
            </a:endParaRPr>
          </a:p>
        </p:txBody>
      </p:sp>
      <p:pic>
        <p:nvPicPr>
          <p:cNvPr id="4" name="Picture 4">
            <a:extLst>
              <a:ext uri="{FF2B5EF4-FFF2-40B4-BE49-F238E27FC236}">
                <a16:creationId xmlns:a16="http://schemas.microsoft.com/office/drawing/2014/main" id="{88696C7C-4828-4A73-A9D4-685F85F99BC9}"/>
              </a:ext>
            </a:extLst>
          </p:cNvPr>
          <p:cNvPicPr>
            <a:picLocks noChangeAspect="1"/>
          </p:cNvPicPr>
          <p:nvPr/>
        </p:nvPicPr>
        <p:blipFill>
          <a:blip r:embed="rId2"/>
          <a:stretch>
            <a:fillRect/>
          </a:stretch>
        </p:blipFill>
        <p:spPr>
          <a:xfrm>
            <a:off x="7380312" y="229638"/>
            <a:ext cx="892075" cy="1188000"/>
          </a:xfrm>
          <a:prstGeom prst="rect">
            <a:avLst/>
          </a:prstGeom>
        </p:spPr>
      </p:pic>
      <p:pic>
        <p:nvPicPr>
          <p:cNvPr id="5" name="Picture 5">
            <a:extLst>
              <a:ext uri="{FF2B5EF4-FFF2-40B4-BE49-F238E27FC236}">
                <a16:creationId xmlns:a16="http://schemas.microsoft.com/office/drawing/2014/main" id="{01394620-5E63-42A6-BE31-28D5F6F2D588}"/>
              </a:ext>
            </a:extLst>
          </p:cNvPr>
          <p:cNvPicPr>
            <a:picLocks noChangeAspect="1"/>
          </p:cNvPicPr>
          <p:nvPr/>
        </p:nvPicPr>
        <p:blipFill>
          <a:blip r:embed="rId3"/>
          <a:stretch>
            <a:fillRect/>
          </a:stretch>
        </p:blipFill>
        <p:spPr>
          <a:xfrm>
            <a:off x="683568" y="450138"/>
            <a:ext cx="423500" cy="792000"/>
          </a:xfrm>
          <a:prstGeom prst="rect">
            <a:avLst/>
          </a:prstGeom>
        </p:spPr>
      </p:pic>
    </p:spTree>
    <p:extLst>
      <p:ext uri="{BB962C8B-B14F-4D97-AF65-F5344CB8AC3E}">
        <p14:creationId xmlns:p14="http://schemas.microsoft.com/office/powerpoint/2010/main" val="2755215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a:t>
            </a:r>
            <a:endParaRPr lang="el-GR" dirty="0"/>
          </a:p>
        </p:txBody>
      </p:sp>
      <p:sp>
        <p:nvSpPr>
          <p:cNvPr id="3" name="Θέση περιεχομένου 2"/>
          <p:cNvSpPr>
            <a:spLocks noGrp="1"/>
          </p:cNvSpPr>
          <p:nvPr>
            <p:ph idx="1"/>
          </p:nvPr>
        </p:nvSpPr>
        <p:spPr/>
        <p:txBody>
          <a:bodyPr>
            <a:normAutofit fontScale="32500" lnSpcReduction="20000"/>
          </a:bodyPr>
          <a:lstStyle/>
          <a:p>
            <a:r>
              <a:rPr lang="en-US" dirty="0"/>
              <a:t>Bialystok, E. (1988). Levels of bilingualism and levels of linguistic awareness. </a:t>
            </a:r>
            <a:r>
              <a:rPr lang="en-US" i="1" dirty="0"/>
              <a:t>Developmental Psychology,</a:t>
            </a:r>
            <a:r>
              <a:rPr lang="en-US" dirty="0"/>
              <a:t> 24(4), 560–567. https://doi.org/10.1037/0012-1649.24.4.560</a:t>
            </a:r>
            <a:endParaRPr lang="el-GR" dirty="0"/>
          </a:p>
          <a:p>
            <a:r>
              <a:rPr lang="en-US" dirty="0"/>
              <a:t> Bialystok, E., &amp; Herman, J. (1999). Does bilingualism matter for early literacy? </a:t>
            </a:r>
            <a:r>
              <a:rPr lang="en-US" i="1" dirty="0"/>
              <a:t>Bilingualism</a:t>
            </a:r>
            <a:r>
              <a:rPr lang="el-GR" i="1" dirty="0"/>
              <a:t>: </a:t>
            </a:r>
            <a:r>
              <a:rPr lang="en-US" i="1" dirty="0"/>
              <a:t>Language and Cognition</a:t>
            </a:r>
            <a:r>
              <a:rPr lang="el-GR" dirty="0"/>
              <a:t>, 2(1), 35–44. </a:t>
            </a:r>
            <a:r>
              <a:rPr lang="en-US" u="sng" dirty="0">
                <a:hlinkClick r:id="rId2"/>
              </a:rPr>
              <a:t>https</a:t>
            </a:r>
            <a:r>
              <a:rPr lang="el-GR" u="sng" dirty="0">
                <a:hlinkClick r:id="rId2"/>
              </a:rPr>
              <a:t>://</a:t>
            </a:r>
            <a:r>
              <a:rPr lang="en-US" u="sng" dirty="0" err="1">
                <a:hlinkClick r:id="rId2"/>
              </a:rPr>
              <a:t>doi</a:t>
            </a:r>
            <a:r>
              <a:rPr lang="el-GR" u="sng" dirty="0">
                <a:hlinkClick r:id="rId2"/>
              </a:rPr>
              <a:t>.</a:t>
            </a:r>
            <a:r>
              <a:rPr lang="en-US" u="sng" dirty="0">
                <a:hlinkClick r:id="rId2"/>
              </a:rPr>
              <a:t>org</a:t>
            </a:r>
            <a:r>
              <a:rPr lang="el-GR" u="sng" dirty="0">
                <a:hlinkClick r:id="rId2"/>
              </a:rPr>
              <a:t>/10.1017/</a:t>
            </a:r>
            <a:r>
              <a:rPr lang="en-US" u="sng" dirty="0">
                <a:hlinkClick r:id="rId2"/>
              </a:rPr>
              <a:t>S</a:t>
            </a:r>
            <a:r>
              <a:rPr lang="el-GR" u="sng" dirty="0">
                <a:hlinkClick r:id="rId2"/>
              </a:rPr>
              <a:t>1366728999000139</a:t>
            </a:r>
            <a:endParaRPr lang="el-GR" dirty="0"/>
          </a:p>
          <a:p>
            <a:r>
              <a:rPr lang="en-US" dirty="0"/>
              <a:t> Cummins</a:t>
            </a:r>
            <a:r>
              <a:rPr lang="el-GR" dirty="0"/>
              <a:t>, </a:t>
            </a:r>
            <a:r>
              <a:rPr lang="en-US" dirty="0"/>
              <a:t>J</a:t>
            </a:r>
            <a:r>
              <a:rPr lang="el-GR" dirty="0"/>
              <a:t>. (2005) </a:t>
            </a:r>
            <a:r>
              <a:rPr lang="el-GR" i="1" dirty="0"/>
              <a:t>Ταυτότητες υπό Διαπραγμάτευση. Εκπαίδευση με σκοπό την ενδυνάμωση σε μια Κοινωνία της Ετερότητας</a:t>
            </a:r>
            <a:r>
              <a:rPr lang="el-GR" dirty="0"/>
              <a:t>, Αθήνα: </a:t>
            </a:r>
            <a:r>
              <a:rPr lang="el-GR" dirty="0" err="1"/>
              <a:t>Gutenberg</a:t>
            </a:r>
            <a:r>
              <a:rPr lang="el-GR" dirty="0"/>
              <a:t>.</a:t>
            </a:r>
          </a:p>
          <a:p>
            <a:r>
              <a:rPr lang="en-US" dirty="0"/>
              <a:t> Cummins, J. (1976). The Influence of Bilingualism on Cognitive Growth: A Synthesis of Research Findings and Explanatory Hypotheses. </a:t>
            </a:r>
            <a:r>
              <a:rPr lang="en-US" i="1" dirty="0"/>
              <a:t>Working Papers on Bilingualism </a:t>
            </a:r>
            <a:r>
              <a:rPr lang="en-US" dirty="0"/>
              <a:t>No. 9, 1-43.</a:t>
            </a:r>
            <a:endParaRPr lang="el-GR" dirty="0"/>
          </a:p>
          <a:p>
            <a:r>
              <a:rPr lang="en-US" dirty="0"/>
              <a:t> </a:t>
            </a:r>
            <a:r>
              <a:rPr lang="en-US" dirty="0" err="1"/>
              <a:t>Galambos</a:t>
            </a:r>
            <a:r>
              <a:rPr lang="en-US" dirty="0"/>
              <a:t>, S. J., &amp; </a:t>
            </a:r>
            <a:r>
              <a:rPr lang="en-US" dirty="0" err="1"/>
              <a:t>Hakuta</a:t>
            </a:r>
            <a:r>
              <a:rPr lang="en-US" dirty="0"/>
              <a:t>, K. (1988). Subject-specific and task-specific characteristics of metalinguistic awareness in bilingual children. Applied Psycholinguistics</a:t>
            </a:r>
            <a:r>
              <a:rPr lang="el-GR" dirty="0"/>
              <a:t>, 9(2), 141–162. </a:t>
            </a:r>
            <a:r>
              <a:rPr lang="en-US" u="sng" dirty="0">
                <a:hlinkClick r:id="rId3"/>
              </a:rPr>
              <a:t>https</a:t>
            </a:r>
            <a:r>
              <a:rPr lang="el-GR" u="sng" dirty="0">
                <a:hlinkClick r:id="rId3"/>
              </a:rPr>
              <a:t>://</a:t>
            </a:r>
            <a:r>
              <a:rPr lang="en-US" u="sng" dirty="0" err="1">
                <a:hlinkClick r:id="rId3"/>
              </a:rPr>
              <a:t>doi</a:t>
            </a:r>
            <a:r>
              <a:rPr lang="el-GR" u="sng" dirty="0">
                <a:hlinkClick r:id="rId3"/>
              </a:rPr>
              <a:t>.</a:t>
            </a:r>
            <a:r>
              <a:rPr lang="en-US" u="sng" dirty="0">
                <a:hlinkClick r:id="rId3"/>
              </a:rPr>
              <a:t>org</a:t>
            </a:r>
            <a:r>
              <a:rPr lang="el-GR" u="sng" dirty="0">
                <a:hlinkClick r:id="rId3"/>
              </a:rPr>
              <a:t>/10.1017/</a:t>
            </a:r>
            <a:r>
              <a:rPr lang="en-US" u="sng" dirty="0">
                <a:hlinkClick r:id="rId3"/>
              </a:rPr>
              <a:t>S</a:t>
            </a:r>
            <a:r>
              <a:rPr lang="el-GR" u="sng" dirty="0">
                <a:hlinkClick r:id="rId3"/>
              </a:rPr>
              <a:t>0142716400006780</a:t>
            </a:r>
            <a:endParaRPr lang="el-GR" dirty="0"/>
          </a:p>
          <a:p>
            <a:r>
              <a:rPr lang="el-GR" dirty="0" err="1"/>
              <a:t>Καμπάκη</a:t>
            </a:r>
            <a:r>
              <a:rPr lang="el-GR" dirty="0"/>
              <a:t>-Βουγιουκλή Πηνελόπη. (2022) Νεοελληνικές διαλεκτικές ποικιλίες στη Θράκη: ενέργειες για τη διάσωση και συνέχισή τους.(υπό έκδοση). Εργασία που παρουσιάστηκε στο</a:t>
            </a:r>
            <a:r>
              <a:rPr lang="el-GR" i="1" dirty="0"/>
              <a:t>  7ο Διεθνές Θερινό Πανεπιστήμιο «ΕΛΛΗΝΙΚΗ ΓΛΩΣΣΑ, ΠΟΛΙΤΙΣΜΟΣ ΚΑΙ ΜΜΕ: Γλώσσα και Ελευθερία της Έκφρασης</a:t>
            </a:r>
            <a:r>
              <a:rPr lang="el-GR" dirty="0"/>
              <a:t>». ΥΔΡΑ, 11-14 Ιουλίου 2021</a:t>
            </a:r>
          </a:p>
          <a:p>
            <a:r>
              <a:rPr lang="el-GR" dirty="0" err="1"/>
              <a:t>Καμπάκη</a:t>
            </a:r>
            <a:r>
              <a:rPr lang="el-GR" dirty="0"/>
              <a:t>-Βουγιουκλή Πηνελόπη. (2012), «Εναλλακτικές προσεγγίσεις στη γλωσσική διδασκαλία μέσω των ΝΕ διαλέκτων/ιδιωμάτων: το ιδίωμα της Θράκης». </a:t>
            </a:r>
            <a:r>
              <a:rPr lang="el-GR" i="1" dirty="0"/>
              <a:t>Πρακτικά Συνεδρίου Ζητήματα Διδακτικής της Γλώσσας</a:t>
            </a:r>
            <a:r>
              <a:rPr lang="el-GR" dirty="0"/>
              <a:t>, επιμέλεια </a:t>
            </a:r>
            <a:r>
              <a:rPr lang="el-GR" dirty="0" err="1"/>
              <a:t>Καμπάκη</a:t>
            </a:r>
            <a:r>
              <a:rPr lang="el-GR" dirty="0"/>
              <a:t>-Βουγιουκλή Π. &amp; Μ. </a:t>
            </a:r>
            <a:r>
              <a:rPr lang="el-GR" dirty="0" err="1"/>
              <a:t>Δημάση</a:t>
            </a:r>
            <a:r>
              <a:rPr lang="el-GR" dirty="0"/>
              <a:t>, Εκδόσεις Κυριακίδη, σ 79-93.</a:t>
            </a:r>
          </a:p>
          <a:p>
            <a:r>
              <a:rPr lang="el-GR" dirty="0" err="1"/>
              <a:t>Καμπάκη</a:t>
            </a:r>
            <a:r>
              <a:rPr lang="el-GR" dirty="0"/>
              <a:t>-Βουγιουκλή, Π.,Θ. Κούκος. «</a:t>
            </a:r>
            <a:r>
              <a:rPr lang="el-GR" dirty="0" err="1"/>
              <a:t>Μεις</a:t>
            </a:r>
            <a:r>
              <a:rPr lang="el-GR" dirty="0"/>
              <a:t> </a:t>
            </a:r>
            <a:r>
              <a:rPr lang="el-GR" dirty="0" err="1"/>
              <a:t>χουρατεύουμι</a:t>
            </a:r>
            <a:r>
              <a:rPr lang="el-GR" dirty="0"/>
              <a:t> </a:t>
            </a:r>
            <a:r>
              <a:rPr lang="el-GR" dirty="0" err="1"/>
              <a:t>θρακιώτκα</a:t>
            </a:r>
            <a:r>
              <a:rPr lang="el-GR" dirty="0"/>
              <a:t> κι στου… ιντερνέτ!».  Στο </a:t>
            </a:r>
            <a:r>
              <a:rPr lang="en-US" i="1" dirty="0"/>
              <a:t>KATHEDRA of Byzantine and Modern Greek Studies, </a:t>
            </a:r>
            <a:r>
              <a:rPr lang="en-US" dirty="0"/>
              <a:t>issue № 9, 2021, pp 104-113.</a:t>
            </a:r>
            <a:endParaRPr lang="el-GR" dirty="0"/>
          </a:p>
          <a:p>
            <a:r>
              <a:rPr lang="el-GR" dirty="0" err="1"/>
              <a:t>Καμπάκη</a:t>
            </a:r>
            <a:r>
              <a:rPr lang="el-GR" dirty="0"/>
              <a:t>-Βουγιουκλή, Π. &amp; Δούρου, Χ. (2015). Το γλωσσικό ιδίωμα του </a:t>
            </a:r>
            <a:r>
              <a:rPr lang="el-GR" dirty="0" err="1"/>
              <a:t>Σουφλίου</a:t>
            </a:r>
            <a:r>
              <a:rPr lang="el-GR" dirty="0"/>
              <a:t>: γλωσσικές συμπεριφορές μαθητών Λυκείου σε εκπαιδευτικό περιβάλλον. Στο Μ. </a:t>
            </a:r>
            <a:r>
              <a:rPr lang="el-GR" dirty="0" err="1"/>
              <a:t>Τζακώστα</a:t>
            </a:r>
            <a:r>
              <a:rPr lang="el-GR" dirty="0"/>
              <a:t> (</a:t>
            </a:r>
            <a:r>
              <a:rPr lang="el-GR" dirty="0" err="1"/>
              <a:t>επιμ</a:t>
            </a:r>
            <a:r>
              <a:rPr lang="el-GR" dirty="0"/>
              <a:t>.), </a:t>
            </a:r>
            <a:r>
              <a:rPr lang="el-GR" i="1" dirty="0"/>
              <a:t>Η διδασκαλία των νεοελληνικών γλωσσικών ποικιλιών και διαλέκτων στην πρωτοβάθμια και δευτεροβάθμια εκπαίδευση. Θεωρητικές προσεγγίσεις και διδακτικές εφαρμογές. </a:t>
            </a:r>
            <a:r>
              <a:rPr lang="el-GR" dirty="0"/>
              <a:t>(95-116). Αθήνα: </a:t>
            </a:r>
            <a:r>
              <a:rPr lang="el-GR" dirty="0" err="1"/>
              <a:t>Gutenberg-Δαρδανός</a:t>
            </a:r>
            <a:endParaRPr lang="el-GR" dirty="0"/>
          </a:p>
          <a:p>
            <a:r>
              <a:rPr lang="el-GR" dirty="0" err="1"/>
              <a:t>Καμπάκη</a:t>
            </a:r>
            <a:r>
              <a:rPr lang="el-GR" dirty="0"/>
              <a:t>-Βουγιουκλή, Πηνελόπη &amp; Άγγελος Μάρκος. (2014). </a:t>
            </a:r>
            <a:r>
              <a:rPr lang="en-US" dirty="0"/>
              <a:t>A</a:t>
            </a:r>
            <a:r>
              <a:rPr lang="el-GR" dirty="0" err="1"/>
              <a:t>υτοαξιολόγηση</a:t>
            </a:r>
            <a:r>
              <a:rPr lang="el-GR" dirty="0"/>
              <a:t> της γνώσης διαλέκτων/ιδιωμάτων από φοιτητές της φιλολογίας με τη χρήση της ράβδου. .</a:t>
            </a:r>
            <a:r>
              <a:rPr lang="en-US" dirty="0"/>
              <a:t>In </a:t>
            </a:r>
            <a:r>
              <a:rPr lang="en-US" i="1" dirty="0"/>
              <a:t>the Proceedings of the 11th International Conference on Greek Linguistics, Selected Papers,</a:t>
            </a:r>
            <a:r>
              <a:rPr lang="en-US" dirty="0"/>
              <a:t> edited by G.Kotzoglou,K.Nikolou,E..</a:t>
            </a:r>
            <a:r>
              <a:rPr lang="en-US" dirty="0" err="1"/>
              <a:t>Karantzola</a:t>
            </a:r>
            <a:r>
              <a:rPr lang="en-US" dirty="0"/>
              <a:t>, </a:t>
            </a:r>
            <a:r>
              <a:rPr lang="en-US" dirty="0" err="1"/>
              <a:t>K.Frantzi,I</a:t>
            </a:r>
            <a:r>
              <a:rPr lang="en-US" dirty="0"/>
              <a:t>. </a:t>
            </a:r>
            <a:r>
              <a:rPr lang="en-US" dirty="0" err="1"/>
              <a:t>Galantomos</a:t>
            </a:r>
            <a:r>
              <a:rPr lang="en-US" dirty="0"/>
              <a:t>, </a:t>
            </a:r>
            <a:r>
              <a:rPr lang="en-US" dirty="0" err="1"/>
              <a:t>M.Georgalidou</a:t>
            </a:r>
            <a:r>
              <a:rPr lang="en-US" dirty="0"/>
              <a:t>, </a:t>
            </a:r>
            <a:r>
              <a:rPr lang="en-US" dirty="0" err="1"/>
              <a:t>V.Kourti-Kazoullis</a:t>
            </a:r>
            <a:r>
              <a:rPr lang="en-US" dirty="0"/>
              <a:t>, </a:t>
            </a:r>
            <a:r>
              <a:rPr lang="en-US" dirty="0" err="1"/>
              <a:t>Ch.Papadopoulou</a:t>
            </a:r>
            <a:r>
              <a:rPr lang="en-US" dirty="0"/>
              <a:t>, </a:t>
            </a:r>
            <a:r>
              <a:rPr lang="en-US" dirty="0" err="1"/>
              <a:t>E.Vlachou.Rhodes</a:t>
            </a:r>
            <a:r>
              <a:rPr lang="en-US" dirty="0"/>
              <a:t>, 2014,  pp. 645-657</a:t>
            </a:r>
            <a:endParaRPr lang="el-GR" dirty="0"/>
          </a:p>
          <a:p>
            <a:r>
              <a:rPr lang="el-GR" dirty="0"/>
              <a:t>Καραντζή-Ανδρειωμένου, Χ. (2011). Γλωσσικές ποικιλίες και εκπαίδευση: Όψεις της ελληνικής εμπειρίας. Στα Πρακτικά του </a:t>
            </a:r>
            <a:r>
              <a:rPr lang="el-GR" i="1" dirty="0"/>
              <a:t>6ου συνεδρίου ιστορίας της εκπαίδευσης. (446-454). </a:t>
            </a:r>
            <a:r>
              <a:rPr lang="el-GR" dirty="0"/>
              <a:t>Πάτρα: Παν/</a:t>
            </a:r>
            <a:r>
              <a:rPr lang="el-GR" dirty="0" err="1"/>
              <a:t>μιο</a:t>
            </a:r>
            <a:r>
              <a:rPr lang="el-GR" dirty="0"/>
              <a:t> Πατρών</a:t>
            </a:r>
          </a:p>
          <a:p>
            <a:r>
              <a:rPr lang="el-GR" dirty="0" err="1"/>
              <a:t>Καψάσκη</a:t>
            </a:r>
            <a:r>
              <a:rPr lang="el-GR" dirty="0"/>
              <a:t>, Α. &amp; M. </a:t>
            </a:r>
            <a:r>
              <a:rPr lang="el-GR" dirty="0" err="1"/>
              <a:t>Τζακώστα</a:t>
            </a:r>
            <a:r>
              <a:rPr lang="el-GR" dirty="0"/>
              <a:t>. (2016). Στάσεις καθηγητών της δευτεροβάθμιας </a:t>
            </a:r>
          </a:p>
          <a:p>
            <a:r>
              <a:rPr lang="el-GR" dirty="0"/>
              <a:t>εκπαίδευσης σχετικά με τη χρήση και τη διδασκαλία των νεοελληνικών διαλέκτων στο σχολείο. </a:t>
            </a:r>
            <a:r>
              <a:rPr lang="el-GR" i="1" dirty="0"/>
              <a:t>Μελέτες για την Ελληνική Γλώσσα,</a:t>
            </a:r>
            <a:r>
              <a:rPr lang="el-GR" dirty="0"/>
              <a:t> 36, 161-174.</a:t>
            </a:r>
          </a:p>
          <a:p>
            <a:r>
              <a:rPr lang="el-GR" dirty="0" err="1"/>
              <a:t>Κορρέ</a:t>
            </a:r>
            <a:r>
              <a:rPr lang="el-GR" dirty="0"/>
              <a:t>, Ε. (2015). Οι νεοελληνικές διάλεκτοι στη γλωσσική διδασκαλία: Δυνατότητες και προοπτικές. Πρακτικά του πανελλήνιου γλωσσολογικού συνεδρίου </a:t>
            </a:r>
            <a:r>
              <a:rPr lang="el-GR" i="1" dirty="0"/>
              <a:t>Γεωγραφικές και κοινωνικές ποικιλίες της νέας ελληνικής γλώσσας και η παρουσία τους στην εκπαίδευση</a:t>
            </a:r>
            <a:r>
              <a:rPr lang="el-GR" dirty="0"/>
              <a:t>. </a:t>
            </a:r>
            <a:r>
              <a:rPr lang="el-GR" dirty="0" err="1"/>
              <a:t>Τζαρτζάνεια</a:t>
            </a:r>
            <a:r>
              <a:rPr lang="el-GR" dirty="0"/>
              <a:t> 2012. (93-104). Βόλος. </a:t>
            </a:r>
          </a:p>
          <a:p>
            <a:r>
              <a:rPr lang="el-GR" dirty="0"/>
              <a:t>Μαμούγκα, Χ. (2020). </a:t>
            </a:r>
            <a:r>
              <a:rPr lang="el-GR" i="1" dirty="0" err="1"/>
              <a:t>Θρακιώτκα</a:t>
            </a:r>
            <a:r>
              <a:rPr lang="el-GR" i="1" dirty="0"/>
              <a:t> </a:t>
            </a:r>
            <a:r>
              <a:rPr lang="el-GR" i="1" dirty="0" err="1"/>
              <a:t>Μαϊρέματα</a:t>
            </a:r>
            <a:r>
              <a:rPr lang="el-GR" i="1" dirty="0"/>
              <a:t>.</a:t>
            </a:r>
            <a:r>
              <a:rPr lang="el-GR" dirty="0"/>
              <a:t> Έκδοση της Σχολής Κλασικών και Ανθρωπιστικών Σπουδών του ΔΠΘ. </a:t>
            </a:r>
            <a:r>
              <a:rPr lang="el-GR" dirty="0" err="1"/>
              <a:t>Σπανίδης</a:t>
            </a:r>
            <a:r>
              <a:rPr lang="el-GR" dirty="0"/>
              <a:t>, Ξάνθη</a:t>
            </a:r>
            <a:r>
              <a:rPr lang="el-GR" dirty="0" smtClean="0"/>
              <a:t>.</a:t>
            </a:r>
            <a:endParaRPr lang="el-GR" dirty="0"/>
          </a:p>
          <a:p>
            <a:pPr marL="0" indent="0">
              <a:buNone/>
            </a:pPr>
            <a:r>
              <a:rPr lang="el-GR" dirty="0"/>
              <a:t> </a:t>
            </a:r>
          </a:p>
          <a:p>
            <a:endParaRPr lang="el-GR" dirty="0"/>
          </a:p>
        </p:txBody>
      </p:sp>
    </p:spTree>
    <p:extLst>
      <p:ext uri="{BB962C8B-B14F-4D97-AF65-F5344CB8AC3E}">
        <p14:creationId xmlns:p14="http://schemas.microsoft.com/office/powerpoint/2010/main" val="11085811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endParaRPr lang="el-GR"/>
          </a:p>
        </p:txBody>
      </p:sp>
      <p:sp>
        <p:nvSpPr>
          <p:cNvPr id="3" name="Θέση περιεχομένου 2"/>
          <p:cNvSpPr>
            <a:spLocks noGrp="1"/>
          </p:cNvSpPr>
          <p:nvPr>
            <p:ph idx="4294967295"/>
          </p:nvPr>
        </p:nvSpPr>
        <p:spPr>
          <a:xfrm>
            <a:off x="0" y="1600200"/>
            <a:ext cx="8229600" cy="4525963"/>
          </a:xfrm>
        </p:spPr>
        <p:txBody>
          <a:bodyPr>
            <a:noAutofit/>
          </a:bodyPr>
          <a:lstStyle/>
          <a:p>
            <a:r>
              <a:rPr lang="el-GR" sz="900" dirty="0" err="1"/>
              <a:t>Μπατζάκας</a:t>
            </a:r>
            <a:r>
              <a:rPr lang="el-GR" sz="900" dirty="0"/>
              <a:t>, Γ. (2020). </a:t>
            </a:r>
            <a:r>
              <a:rPr lang="el-GR" sz="900" i="1" dirty="0"/>
              <a:t>Το λεξικό του γλωσσικού Ιδιώματος του </a:t>
            </a:r>
            <a:r>
              <a:rPr lang="el-GR" sz="900" i="1" dirty="0" err="1"/>
              <a:t>Ιάσμου</a:t>
            </a:r>
            <a:r>
              <a:rPr lang="el-GR" sz="900" i="1" dirty="0"/>
              <a:t>. </a:t>
            </a:r>
            <a:r>
              <a:rPr lang="el-GR" sz="900" dirty="0"/>
              <a:t>Έκδοση της Σχολής Κλασικών και Ανθρωπιστικών Σπουδών του ΔΠΘ. </a:t>
            </a:r>
            <a:r>
              <a:rPr lang="el-GR" sz="900" dirty="0" err="1"/>
              <a:t>Σπανίδης</a:t>
            </a:r>
            <a:r>
              <a:rPr lang="el-GR" sz="900" dirty="0"/>
              <a:t>, Ξάνθη. </a:t>
            </a:r>
          </a:p>
          <a:p>
            <a:r>
              <a:rPr lang="en-US" sz="900" dirty="0"/>
              <a:t> </a:t>
            </a:r>
            <a:r>
              <a:rPr lang="el-GR" sz="900" dirty="0"/>
              <a:t>Ντίνας, Κ. &amp; </a:t>
            </a:r>
            <a:r>
              <a:rPr lang="el-GR" sz="900" dirty="0" err="1"/>
              <a:t>Ζαρκογιάννη</a:t>
            </a:r>
            <a:r>
              <a:rPr lang="el-GR" sz="900" dirty="0"/>
              <a:t>, E.X. (2009). Διδακτική αξιοποίηση των νεοελληνικών διαλέκτων. Η περίπτωση του ιδιώματος </a:t>
            </a:r>
            <a:r>
              <a:rPr lang="el-GR" sz="900" dirty="0" err="1"/>
              <a:t>Αφάντου</a:t>
            </a:r>
            <a:r>
              <a:rPr lang="el-GR" sz="900" dirty="0"/>
              <a:t> Ρόδου. Θεσσαλονίκη, </a:t>
            </a:r>
            <a:r>
              <a:rPr lang="el-GR" sz="900" dirty="0" err="1"/>
              <a:t>University</a:t>
            </a:r>
            <a:r>
              <a:rPr lang="el-GR" sz="900" dirty="0"/>
              <a:t> </a:t>
            </a:r>
            <a:r>
              <a:rPr lang="el-GR" sz="900" dirty="0" err="1"/>
              <a:t>Studio</a:t>
            </a:r>
            <a:r>
              <a:rPr lang="el-GR" sz="900" dirty="0"/>
              <a:t> </a:t>
            </a:r>
            <a:r>
              <a:rPr lang="el-GR" sz="900" dirty="0" err="1"/>
              <a:t>Pres</a:t>
            </a:r>
            <a:r>
              <a:rPr lang="en-US" sz="900" dirty="0"/>
              <a:t>s</a:t>
            </a:r>
            <a:endParaRPr lang="el-GR" sz="900" dirty="0"/>
          </a:p>
          <a:p>
            <a:r>
              <a:rPr lang="en-US" sz="900" dirty="0"/>
              <a:t> Peal</a:t>
            </a:r>
            <a:r>
              <a:rPr lang="el-GR" sz="900" dirty="0"/>
              <a:t>, </a:t>
            </a:r>
            <a:r>
              <a:rPr lang="en-US" sz="900" dirty="0"/>
              <a:t>E</a:t>
            </a:r>
            <a:r>
              <a:rPr lang="el-GR" sz="900" dirty="0"/>
              <a:t>., &amp; </a:t>
            </a:r>
            <a:r>
              <a:rPr lang="en-US" sz="900" dirty="0"/>
              <a:t>Lambert</a:t>
            </a:r>
            <a:r>
              <a:rPr lang="el-GR" sz="900" dirty="0"/>
              <a:t>, </a:t>
            </a:r>
            <a:r>
              <a:rPr lang="en-US" sz="900" dirty="0"/>
              <a:t>W</a:t>
            </a:r>
            <a:r>
              <a:rPr lang="el-GR" sz="900" dirty="0"/>
              <a:t>. </a:t>
            </a:r>
            <a:r>
              <a:rPr lang="en-US" sz="900" dirty="0"/>
              <a:t>E</a:t>
            </a:r>
            <a:r>
              <a:rPr lang="el-GR" sz="900" dirty="0"/>
              <a:t>. (1962). </a:t>
            </a:r>
            <a:r>
              <a:rPr lang="en-US" sz="900" dirty="0"/>
              <a:t>The relation of bilingualism to intelligence. </a:t>
            </a:r>
            <a:r>
              <a:rPr lang="en-US" sz="900" i="1" dirty="0"/>
              <a:t>Psychological Monographs: General and Applied</a:t>
            </a:r>
            <a:r>
              <a:rPr lang="en-US" sz="900" dirty="0"/>
              <a:t>, 76(27), 1–23. </a:t>
            </a:r>
            <a:r>
              <a:rPr lang="en-US" sz="900" u="sng" dirty="0">
                <a:hlinkClick r:id="rId2"/>
              </a:rPr>
              <a:t>https://doi.org/10.1037/h0093840</a:t>
            </a:r>
            <a:endParaRPr lang="el-GR" sz="900" dirty="0"/>
          </a:p>
          <a:p>
            <a:r>
              <a:rPr lang="en-US" sz="900" dirty="0" err="1"/>
              <a:t>Ricciardelli</a:t>
            </a:r>
            <a:r>
              <a:rPr lang="en-US" sz="900" dirty="0"/>
              <a:t>, L.A. (1992).  “Creativity and Bilingualism”. </a:t>
            </a:r>
            <a:r>
              <a:rPr lang="en-US" sz="900" i="1" dirty="0"/>
              <a:t>Journal of Creative </a:t>
            </a:r>
            <a:r>
              <a:rPr lang="en-US" sz="900" i="1" dirty="0" err="1"/>
              <a:t>Behaviour</a:t>
            </a:r>
            <a:r>
              <a:rPr lang="en-US" sz="900" dirty="0"/>
              <a:t>, Volume 26, issue 4, pp 242-54. First published: December 1992 https://doi.org/10.1002/j.2162-6057.1992.tb01183.x</a:t>
            </a:r>
            <a:endParaRPr lang="el-GR" sz="900" dirty="0"/>
          </a:p>
          <a:p>
            <a:r>
              <a:rPr lang="en-US" sz="900" dirty="0"/>
              <a:t> </a:t>
            </a:r>
            <a:r>
              <a:rPr lang="en-US" sz="900" dirty="0" err="1"/>
              <a:t>Ricciardelli</a:t>
            </a:r>
            <a:r>
              <a:rPr lang="en-US" sz="900" dirty="0"/>
              <a:t>, L. A. (1993). Two components of metalinguistic awareness: Control of linguistic processing and analysis of linguistic knowledge. Applied Psycholinguistics, 14(3), 349–367. </a:t>
            </a:r>
            <a:r>
              <a:rPr lang="en-US" sz="900" u="sng" dirty="0">
                <a:hlinkClick r:id="rId3"/>
              </a:rPr>
              <a:t>https://doi.org/10.1017/S0142716400010833</a:t>
            </a:r>
            <a:endParaRPr lang="el-GR" sz="900" dirty="0"/>
          </a:p>
          <a:p>
            <a:r>
              <a:rPr lang="el-GR" sz="900" dirty="0" err="1"/>
              <a:t>Σκούρτου</a:t>
            </a:r>
            <a:r>
              <a:rPr lang="en-US" sz="900" dirty="0"/>
              <a:t>, </a:t>
            </a:r>
            <a:r>
              <a:rPr lang="el-GR" sz="900" dirty="0"/>
              <a:t>Ε</a:t>
            </a:r>
            <a:r>
              <a:rPr lang="en-US" sz="900" dirty="0"/>
              <a:t>. (2011). </a:t>
            </a:r>
            <a:r>
              <a:rPr lang="el-GR" sz="900" i="1" dirty="0"/>
              <a:t>Η διγλωσσία στο σχολείο</a:t>
            </a:r>
            <a:r>
              <a:rPr lang="en-US" sz="900" i="1" dirty="0"/>
              <a:t>. </a:t>
            </a:r>
            <a:r>
              <a:rPr lang="el-GR" sz="900" dirty="0"/>
              <a:t>Αθήνα</a:t>
            </a:r>
            <a:r>
              <a:rPr lang="en-US" sz="900" dirty="0"/>
              <a:t>. Gutenberg</a:t>
            </a:r>
            <a:r>
              <a:rPr lang="el-GR" sz="900" dirty="0"/>
              <a:t>.</a:t>
            </a:r>
          </a:p>
          <a:p>
            <a:r>
              <a:rPr lang="el-GR" sz="900" dirty="0" err="1"/>
              <a:t>Τζακώστα</a:t>
            </a:r>
            <a:r>
              <a:rPr lang="el-GR" sz="900" dirty="0"/>
              <a:t>, Μ. (2019). Στάσεις μαθητών της δευτεροβάθμιας εκπαίδευσης σχετικά με τη χρήση και τη διδασκαλία των νεοελληνικών διαλέκτων στο σχολείο. Γλωσσολογία, 27, 43-56. </a:t>
            </a:r>
          </a:p>
          <a:p>
            <a:r>
              <a:rPr lang="el-GR" sz="900" dirty="0" err="1"/>
              <a:t>Τζακώστα</a:t>
            </a:r>
            <a:r>
              <a:rPr lang="el-GR" sz="900" dirty="0"/>
              <a:t>, Μ. (2019). Ενίσχυση της διαλεκτικής γλωσσικής συνειδητοποίησης μαθητών της δευτεροβάθμιας εκπαίδευσης μέσω ενός προγράμματος διδασκαλίας των νεοελληνικών διαλέκτων. Στο Ράλλη, Α., Π. Μπάρκας, B. </a:t>
            </a:r>
            <a:r>
              <a:rPr lang="el-GR" sz="900" dirty="0" err="1"/>
              <a:t>Joseph</a:t>
            </a:r>
            <a:r>
              <a:rPr lang="el-GR" sz="900" dirty="0"/>
              <a:t> &amp; Σ. Μπόμπολας (</a:t>
            </a:r>
            <a:r>
              <a:rPr lang="el-GR" sz="900" dirty="0" err="1"/>
              <a:t>επιμ</a:t>
            </a:r>
            <a:r>
              <a:rPr lang="el-GR" sz="900" dirty="0"/>
              <a:t>.). Πρακτικά του 8ου Διεθνούς Συνεδρίου Νεοελληνικής Διαλεκτολογίας και γλωσσολογικής Θεωρίας. Πάτρα: Πανεπιστήμιο Πατρών &amp; Εργαστήριο Νεοελληνικών Διαλέκτων Τμήματος Φιλολογίας. 357-369.</a:t>
            </a:r>
          </a:p>
          <a:p>
            <a:r>
              <a:rPr lang="el-GR" sz="900" dirty="0" err="1"/>
              <a:t>Τζακώστα</a:t>
            </a:r>
            <a:r>
              <a:rPr lang="el-GR" sz="900" dirty="0"/>
              <a:t>, Μ. &amp; Ε. </a:t>
            </a:r>
            <a:r>
              <a:rPr lang="el-GR" sz="900" dirty="0" err="1"/>
              <a:t>Μπετεινάκη</a:t>
            </a:r>
            <a:r>
              <a:rPr lang="el-GR" sz="900" dirty="0"/>
              <a:t> (2019). Στάσεις φοιτητών τριτοβάθμιας εκπαίδευσης σχετικά με τη χρήση και τη διδασκαλία των νεοελληνικών διαλέκτων στο σχολείο. . Στο Ράλλη, Α., Π. Μπάρκας, B. </a:t>
            </a:r>
            <a:r>
              <a:rPr lang="el-GR" sz="900" dirty="0" err="1"/>
              <a:t>Joseph</a:t>
            </a:r>
            <a:r>
              <a:rPr lang="el-GR" sz="900" dirty="0"/>
              <a:t> &amp; Σ. Μπόμπολας (</a:t>
            </a:r>
            <a:r>
              <a:rPr lang="el-GR" sz="900" dirty="0" err="1"/>
              <a:t>επιμ</a:t>
            </a:r>
            <a:r>
              <a:rPr lang="el-GR" sz="900" dirty="0"/>
              <a:t>.). </a:t>
            </a:r>
            <a:r>
              <a:rPr lang="el-GR" sz="900" i="1" dirty="0"/>
              <a:t>Πρακτικά του 8ου Διεθνούς Συνεδρίου Νεοελληνικής Διαλεκτολογίας και γλωσσολογικής Θεωρίας</a:t>
            </a:r>
            <a:r>
              <a:rPr lang="el-GR" sz="900" dirty="0"/>
              <a:t>. Πάτρα: Πανεπιστήμιο Πατρών &amp; Εργαστήριο Νεοελληνικών Διαλέκτων Τμήματος Φιλολογίας. 339-355. </a:t>
            </a:r>
          </a:p>
          <a:p>
            <a:r>
              <a:rPr lang="en-US" sz="900" dirty="0" err="1"/>
              <a:t>Tsiplakou</a:t>
            </a:r>
            <a:r>
              <a:rPr lang="el-GR" sz="900" dirty="0"/>
              <a:t>, </a:t>
            </a:r>
            <a:r>
              <a:rPr lang="en-US" sz="900" dirty="0"/>
              <a:t>S</a:t>
            </a:r>
            <a:r>
              <a:rPr lang="el-GR" sz="900" dirty="0"/>
              <a:t>. (2006). </a:t>
            </a:r>
            <a:r>
              <a:rPr lang="en-US" sz="900" dirty="0"/>
              <a:t>The emperor’s old clothes: linguistic diversity and the redefinition of literacy. </a:t>
            </a:r>
            <a:r>
              <a:rPr lang="en-US" sz="900" i="1" dirty="0"/>
              <a:t>The International Journal of Humanities</a:t>
            </a:r>
            <a:r>
              <a:rPr lang="el-GR" sz="900" i="1" dirty="0"/>
              <a:t> 2</a:t>
            </a:r>
            <a:r>
              <a:rPr lang="el-GR" sz="900" dirty="0"/>
              <a:t>, </a:t>
            </a:r>
            <a:r>
              <a:rPr lang="el-GR" sz="900" u="sng" dirty="0">
                <a:hlinkClick r:id="rId4"/>
              </a:rPr>
              <a:t>2345-2352</a:t>
            </a:r>
            <a:r>
              <a:rPr lang="el-GR" sz="900" dirty="0"/>
              <a:t>. </a:t>
            </a:r>
            <a:r>
              <a:rPr lang="en-US" sz="900" dirty="0"/>
              <a:t> </a:t>
            </a:r>
            <a:endParaRPr lang="el-GR" sz="900" dirty="0"/>
          </a:p>
          <a:p>
            <a:r>
              <a:rPr lang="el-GR" sz="900" dirty="0" err="1"/>
              <a:t>Τσιπλάκου</a:t>
            </a:r>
            <a:r>
              <a:rPr lang="el-GR" sz="900" dirty="0"/>
              <a:t>, Σ . (2004). Στάσεις απέναντι στη γλώσσα και γλωσσική αλλαγή. Μια α</a:t>
            </a:r>
            <a:r>
              <a:rPr lang="en-US" sz="900" dirty="0"/>
              <a:t>µ</a:t>
            </a:r>
            <a:r>
              <a:rPr lang="el-GR" sz="900" dirty="0" err="1"/>
              <a:t>φίδρο</a:t>
            </a:r>
            <a:r>
              <a:rPr lang="en-US" sz="900" dirty="0"/>
              <a:t>µ</a:t>
            </a:r>
            <a:r>
              <a:rPr lang="el-GR" sz="900" dirty="0"/>
              <a:t>η</a:t>
            </a:r>
            <a:r>
              <a:rPr lang="en-US" sz="900" dirty="0"/>
              <a:t> </a:t>
            </a:r>
            <a:r>
              <a:rPr lang="el-GR" sz="900" dirty="0"/>
              <a:t>σχέση</a:t>
            </a:r>
            <a:r>
              <a:rPr lang="en-US" sz="900" dirty="0"/>
              <a:t>; </a:t>
            </a:r>
            <a:r>
              <a:rPr lang="el-GR" sz="900" dirty="0"/>
              <a:t>Στο</a:t>
            </a:r>
            <a:r>
              <a:rPr lang="en-US" sz="900" dirty="0"/>
              <a:t>  </a:t>
            </a:r>
            <a:r>
              <a:rPr lang="en-US" sz="900" i="1" dirty="0"/>
              <a:t>Proceedings of the 6th International Conference on Greek Linguistics, </a:t>
            </a:r>
            <a:r>
              <a:rPr lang="el-GR" sz="900" i="1" dirty="0" err="1"/>
              <a:t>ε</a:t>
            </a:r>
            <a:r>
              <a:rPr lang="el-GR" sz="900" dirty="0" err="1"/>
              <a:t>πι</a:t>
            </a:r>
            <a:r>
              <a:rPr lang="en-US" sz="900" dirty="0"/>
              <a:t>µ. </a:t>
            </a:r>
            <a:r>
              <a:rPr lang="el-GR" sz="900" dirty="0"/>
              <a:t>Γ.  </a:t>
            </a:r>
            <a:r>
              <a:rPr lang="el-GR" sz="900" dirty="0" err="1"/>
              <a:t>Κατσιµαλή</a:t>
            </a:r>
            <a:r>
              <a:rPr lang="el-GR" sz="900" dirty="0"/>
              <a:t>, Α. Καλοκαιρινός, Ε. Αναγνωστοπούλου και Ι. Κάππα. </a:t>
            </a:r>
            <a:r>
              <a:rPr lang="el-GR" sz="900" dirty="0" err="1"/>
              <a:t>Ρέθυµνο</a:t>
            </a:r>
            <a:r>
              <a:rPr lang="el-GR" sz="900" dirty="0"/>
              <a:t>: </a:t>
            </a:r>
            <a:r>
              <a:rPr lang="el-GR" sz="900" dirty="0" err="1"/>
              <a:t>Πανεπιστήµιο</a:t>
            </a:r>
            <a:r>
              <a:rPr lang="el-GR" sz="900" dirty="0"/>
              <a:t>  Κρήτης. </a:t>
            </a:r>
            <a:r>
              <a:rPr lang="en-US" sz="900" dirty="0" err="1"/>
              <a:t>CD-Rom</a:t>
            </a:r>
            <a:r>
              <a:rPr lang="en-US" sz="900" dirty="0"/>
              <a:t>. </a:t>
            </a:r>
            <a:endParaRPr lang="el-GR" sz="900" dirty="0"/>
          </a:p>
          <a:p>
            <a:r>
              <a:rPr lang="en-US" sz="900" dirty="0" err="1"/>
              <a:t>Tsiplakou</a:t>
            </a:r>
            <a:r>
              <a:rPr lang="en-US" sz="900" dirty="0"/>
              <a:t>, S &amp; G. </a:t>
            </a:r>
            <a:r>
              <a:rPr lang="en-US" sz="900" dirty="0" err="1"/>
              <a:t>Floros</a:t>
            </a:r>
            <a:r>
              <a:rPr lang="en-US" sz="900" dirty="0"/>
              <a:t>. (2013). Never mind the text types, here's textual force: Towards a pragmatic reconceptualization of text type. </a:t>
            </a:r>
            <a:r>
              <a:rPr lang="en-US" sz="900" i="1" dirty="0"/>
              <a:t>Journal of Pragmatics</a:t>
            </a:r>
            <a:r>
              <a:rPr lang="el-GR" sz="900" dirty="0"/>
              <a:t> 45, 119-130.</a:t>
            </a:r>
            <a:r>
              <a:rPr lang="en-US" sz="900" dirty="0"/>
              <a:t> </a:t>
            </a:r>
            <a:endParaRPr lang="el-GR" sz="900" dirty="0"/>
          </a:p>
          <a:p>
            <a:r>
              <a:rPr lang="el-GR" sz="900" dirty="0" err="1"/>
              <a:t>Τσιπλάκου</a:t>
            </a:r>
            <a:r>
              <a:rPr lang="el-GR" sz="900" dirty="0"/>
              <a:t>, Σ. &amp; Ξ. </a:t>
            </a:r>
            <a:r>
              <a:rPr lang="el-GR" sz="900" dirty="0" err="1"/>
              <a:t>Χατζηιωάννου</a:t>
            </a:r>
            <a:r>
              <a:rPr lang="el-GR" sz="900" dirty="0"/>
              <a:t>. (2010). Η διδασκαλία της γλωσσικής ποικιλότητας: µ</a:t>
            </a:r>
            <a:r>
              <a:rPr lang="el-GR" sz="900" dirty="0" err="1"/>
              <a:t>ια</a:t>
            </a:r>
            <a:r>
              <a:rPr lang="el-GR" sz="900" dirty="0"/>
              <a:t>  παιδαγωγική </a:t>
            </a:r>
            <a:r>
              <a:rPr lang="el-GR" sz="900" dirty="0" err="1"/>
              <a:t>παρέµβαση</a:t>
            </a:r>
            <a:r>
              <a:rPr lang="el-GR" sz="900" i="1" dirty="0"/>
              <a:t>. Μελέτες για την Ελληνική Γλώσσα  30, </a:t>
            </a:r>
            <a:r>
              <a:rPr lang="el-GR" sz="900" dirty="0"/>
              <a:t>617-629. Θεσσαλονίκη: Ινστιτούτο  Νεοελληνικών </a:t>
            </a:r>
            <a:r>
              <a:rPr lang="el-GR" sz="900" dirty="0" err="1"/>
              <a:t>Σπουδών-Ίδρυµα</a:t>
            </a:r>
            <a:r>
              <a:rPr lang="el-GR" sz="900" dirty="0"/>
              <a:t> Μανόλη Τριανταφυλλίδη. </a:t>
            </a:r>
          </a:p>
          <a:p>
            <a:r>
              <a:rPr lang="el-GR" sz="900" dirty="0" err="1"/>
              <a:t>Τσιτσανούδη-Μαλλίδη</a:t>
            </a:r>
            <a:r>
              <a:rPr lang="el-GR" sz="900" dirty="0"/>
              <a:t>, Ν. &amp; Ε. Θεοδωρόπουλος. (2015). Η χρήση των διαλεκτικών ποικιλιών στις σύγχρονες διαφημίσεις-ιδεολογικές προεκτάσεις. Στον Μ. </a:t>
            </a:r>
            <a:r>
              <a:rPr lang="el-GR" sz="900" dirty="0" err="1"/>
              <a:t>Τζακώστα</a:t>
            </a:r>
            <a:r>
              <a:rPr lang="el-GR" sz="900" dirty="0"/>
              <a:t> (</a:t>
            </a:r>
            <a:r>
              <a:rPr lang="el-GR" sz="900" dirty="0" err="1"/>
              <a:t>επιμ</a:t>
            </a:r>
            <a:r>
              <a:rPr lang="el-GR" sz="900" dirty="0"/>
              <a:t>), </a:t>
            </a:r>
            <a:r>
              <a:rPr lang="el-GR" sz="900" i="1" dirty="0"/>
              <a:t>Η Διδασκαλία των νεοελληνικών γλωσσικών ποικιλιών και διαλέκτων στην πρωτοβάθμια και δευτεροβάθμια εκπαίδευση. Θεωρητικές προσεγγίσεις και διδακτικές εφαρμογές. </a:t>
            </a:r>
            <a:r>
              <a:rPr lang="el-GR" sz="900" dirty="0"/>
              <a:t>Αθήνα, </a:t>
            </a:r>
            <a:r>
              <a:rPr lang="en-US" sz="900" dirty="0"/>
              <a:t>Gutenberg</a:t>
            </a:r>
            <a:r>
              <a:rPr lang="el-GR" sz="900" dirty="0"/>
              <a:t>: 211-237.</a:t>
            </a:r>
          </a:p>
          <a:p>
            <a:r>
              <a:rPr lang="el-GR" sz="900" dirty="0" err="1"/>
              <a:t>Φλιάτουρας</a:t>
            </a:r>
            <a:r>
              <a:rPr lang="el-GR" sz="900" dirty="0"/>
              <a:t>, Α και Π. Παναγιωτόπουλος. (2022). Τα «Θρακιώτικα»: ένα επιτραπέζιο παιχνίδι του πολιτιστικού </a:t>
            </a:r>
            <a:r>
              <a:rPr lang="el-GR" sz="900" i="1" dirty="0"/>
              <a:t>δικτύου Ντοπιολαλιά και του Εργαστηρίου Γλωσσολογίας +</a:t>
            </a:r>
            <a:r>
              <a:rPr lang="el-GR" sz="900" i="1" dirty="0" err="1"/>
              <a:t>ΜόρΦωΣη</a:t>
            </a:r>
            <a:r>
              <a:rPr lang="el-GR" sz="900" i="1" dirty="0"/>
              <a:t>. </a:t>
            </a:r>
            <a:r>
              <a:rPr lang="el-GR" sz="900" dirty="0"/>
              <a:t>Εργασία που παρουσιάστηκε στην επετειακή ημερίδα </a:t>
            </a:r>
            <a:r>
              <a:rPr lang="el-GR" sz="900" i="1" dirty="0"/>
              <a:t>Αναζητώντας τις ΝΕ διαλέκτους στη Θράκη. </a:t>
            </a:r>
            <a:r>
              <a:rPr lang="el-GR" sz="900" dirty="0"/>
              <a:t>Υπό έκδοση</a:t>
            </a:r>
          </a:p>
          <a:p>
            <a:r>
              <a:rPr lang="el-GR" sz="900" dirty="0"/>
              <a:t> </a:t>
            </a:r>
          </a:p>
          <a:p>
            <a:endParaRPr lang="el-GR" sz="1000" dirty="0"/>
          </a:p>
        </p:txBody>
      </p:sp>
    </p:spTree>
    <p:extLst>
      <p:ext uri="{BB962C8B-B14F-4D97-AF65-F5344CB8AC3E}">
        <p14:creationId xmlns:p14="http://schemas.microsoft.com/office/powerpoint/2010/main" val="221910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
            </a:r>
            <a:br>
              <a:rPr lang="el-GR" sz="3600" dirty="0" smtClean="0"/>
            </a:br>
            <a:endParaRPr lang="el-GR" sz="3600" dirty="0"/>
          </a:p>
        </p:txBody>
      </p:sp>
      <p:sp>
        <p:nvSpPr>
          <p:cNvPr id="3" name="2 - Θέση περιεχομένου"/>
          <p:cNvSpPr>
            <a:spLocks noGrp="1"/>
          </p:cNvSpPr>
          <p:nvPr>
            <p:ph idx="1"/>
          </p:nvPr>
        </p:nvSpPr>
        <p:spPr/>
        <p:txBody>
          <a:bodyPr>
            <a:normAutofit/>
          </a:bodyPr>
          <a:lstStyle/>
          <a:p>
            <a:pPr>
              <a:buNone/>
            </a:pPr>
            <a:r>
              <a:rPr lang="en-US" sz="3600" dirty="0" smtClean="0"/>
              <a:t>	</a:t>
            </a:r>
            <a:r>
              <a:rPr lang="el-GR" sz="3600" dirty="0" smtClean="0"/>
              <a:t> Η σύγχρονη </a:t>
            </a:r>
            <a:r>
              <a:rPr lang="el-GR" sz="3600" dirty="0" err="1" smtClean="0"/>
              <a:t>διαλεκτολογική</a:t>
            </a:r>
            <a:r>
              <a:rPr lang="el-GR" sz="3600" dirty="0" smtClean="0"/>
              <a:t> μελέτη μέσα στο πλαίσιο της κοινωνιογλωσσολογίας στοχεύει στα εξής:</a:t>
            </a:r>
            <a:br>
              <a:rPr lang="el-GR" sz="3600" dirty="0" smtClean="0"/>
            </a:br>
            <a:endParaRPr lang="el-GR" sz="3600" dirty="0"/>
          </a:p>
        </p:txBody>
      </p:sp>
      <p:pic>
        <p:nvPicPr>
          <p:cNvPr id="4" name="3 - Εικόνα"/>
          <p:cNvPicPr/>
          <p:nvPr/>
        </p:nvPicPr>
        <p:blipFill>
          <a:blip r:embed="rId2"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pic>
        <p:nvPicPr>
          <p:cNvPr id="5" name="Picture 3" descr="C:\Users\ΚΑΜΠΑΚΗ\Desktop\ΣΥΝΈΔΡΙΟ ΘΡΑΚΩΝ\θρακεσ φωτο\73B506AE-41C1-4904-A517-B464521BD4F3.jpeg"/>
          <p:cNvPicPr>
            <a:picLocks noChangeAspect="1" noChangeArrowheads="1"/>
          </p:cNvPicPr>
          <p:nvPr/>
        </p:nvPicPr>
        <p:blipFill>
          <a:blip r:embed="rId3" cstate="print"/>
          <a:srcRect/>
          <a:stretch>
            <a:fillRect/>
          </a:stretch>
        </p:blipFill>
        <p:spPr bwMode="auto">
          <a:xfrm>
            <a:off x="785786" y="357166"/>
            <a:ext cx="751438" cy="900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b="1" dirty="0" smtClean="0"/>
              <a:t>I. </a:t>
            </a:r>
            <a:r>
              <a:rPr lang="el-GR" sz="3600" b="1" dirty="0" smtClean="0"/>
              <a:t>Στόχοι</a:t>
            </a:r>
            <a:r>
              <a:rPr lang="en-US" sz="3600" b="1" dirty="0" smtClean="0"/>
              <a:t> (1) </a:t>
            </a:r>
            <a:r>
              <a:rPr lang="el-GR" sz="3600" b="1" dirty="0" smtClean="0"/>
              <a:t> </a:t>
            </a:r>
            <a:endParaRPr lang="el-GR" sz="3600" b="1" dirty="0"/>
          </a:p>
        </p:txBody>
      </p:sp>
      <p:sp>
        <p:nvSpPr>
          <p:cNvPr id="3" name="2 - Θέση περιεχομένου"/>
          <p:cNvSpPr>
            <a:spLocks noGrp="1"/>
          </p:cNvSpPr>
          <p:nvPr>
            <p:ph idx="1"/>
          </p:nvPr>
        </p:nvSpPr>
        <p:spPr/>
        <p:txBody>
          <a:bodyPr>
            <a:normAutofit fontScale="92500"/>
          </a:bodyPr>
          <a:lstStyle/>
          <a:p>
            <a:pPr lvl="0"/>
            <a:r>
              <a:rPr lang="el-GR" sz="3400" dirty="0" smtClean="0"/>
              <a:t> Να εξοικειώσει τους φιλολόγους με τις ντοπιολαλιές και να τους δείξει τη γλώσσα μέσα από μια διαφορετική οπτική, πέρα από αυτήν της </a:t>
            </a:r>
            <a:r>
              <a:rPr lang="el-GR" sz="3400" dirty="0" err="1" smtClean="0"/>
              <a:t>ΚΝε</a:t>
            </a:r>
            <a:r>
              <a:rPr lang="el-GR" sz="3400" dirty="0" smtClean="0"/>
              <a:t>. </a:t>
            </a:r>
          </a:p>
          <a:p>
            <a:pPr lvl="0"/>
            <a:r>
              <a:rPr lang="el-GR" sz="3400" dirty="0" smtClean="0"/>
              <a:t>Μέσα στα μαθήματα η παρουσίαση των θεμάτων γίνεται χαλαρά και με αναφορές  σε ζητήματα διδασκαλίας της γλώσσας γενικότερα, με την αξιοποίηση του γλωσσικού θησαυρού των διαλέκτων/ιδιωμάτων.</a:t>
            </a:r>
          </a:p>
          <a:p>
            <a:endParaRPr lang="el-GR" dirty="0"/>
          </a:p>
        </p:txBody>
      </p:sp>
      <p:pic>
        <p:nvPicPr>
          <p:cNvPr id="4" name="3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pic>
        <p:nvPicPr>
          <p:cNvPr id="5" name="Picture 3" descr="C:\Users\ΚΑΜΠΑΚΗ\Desktop\ΣΥΝΈΔΡΙΟ ΘΡΑΚΩΝ\θρακεσ φωτο\73B506AE-41C1-4904-A517-B464521BD4F3.jpeg"/>
          <p:cNvPicPr>
            <a:picLocks noChangeAspect="1" noChangeArrowheads="1"/>
          </p:cNvPicPr>
          <p:nvPr/>
        </p:nvPicPr>
        <p:blipFill>
          <a:blip r:embed="rId4" cstate="print"/>
          <a:srcRect/>
          <a:stretch>
            <a:fillRect/>
          </a:stretch>
        </p:blipFill>
        <p:spPr bwMode="auto">
          <a:xfrm>
            <a:off x="785786" y="357166"/>
            <a:ext cx="751438" cy="90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στόχοι</a:t>
            </a:r>
            <a:r>
              <a:rPr lang="en-US" sz="3200" dirty="0" smtClean="0"/>
              <a:t> (2)</a:t>
            </a:r>
            <a:endParaRPr lang="el-GR" sz="3200" dirty="0"/>
          </a:p>
        </p:txBody>
      </p:sp>
      <p:sp>
        <p:nvSpPr>
          <p:cNvPr id="3" name="2 - Θέση περιεχομένου"/>
          <p:cNvSpPr>
            <a:spLocks noGrp="1"/>
          </p:cNvSpPr>
          <p:nvPr>
            <p:ph idx="1"/>
          </p:nvPr>
        </p:nvSpPr>
        <p:spPr/>
        <p:txBody>
          <a:bodyPr>
            <a:normAutofit lnSpcReduction="10000"/>
          </a:bodyPr>
          <a:lstStyle/>
          <a:p>
            <a:pPr lvl="0"/>
            <a:r>
              <a:rPr lang="el-GR" dirty="0" smtClean="0"/>
              <a:t> Έμφαση θέλουμε να δοθεί στα γλωσσικά στοιχεία που παραμένουν αναλλοίωτα στους αιώνες και αποτελούν πολύτιμα κειμήλια της πολιτιστικής μας κληρονομιάς. </a:t>
            </a:r>
          </a:p>
          <a:p>
            <a:pPr lvl="0"/>
            <a:r>
              <a:rPr lang="el-GR" dirty="0" smtClean="0"/>
              <a:t>Ακόμη, μέσα στα μαθήματα αξιοποιούνται στοιχεία λαογραφίας μέσω της γλώσσας πάντα, όπως μέσω συνταγών μαγειρικής, περιγραφής εθίμων και παρουσίασης τραγουδιών. </a:t>
            </a:r>
          </a:p>
          <a:p>
            <a:endParaRPr lang="el-GR" dirty="0"/>
          </a:p>
        </p:txBody>
      </p:sp>
      <p:pic>
        <p:nvPicPr>
          <p:cNvPr id="4" name="Picture 3" descr="C:\Users\ΚΑΜΠΑΚΗ\Desktop\ΣΥΝΈΔΡΙΟ ΘΡΑΚΩΝ\θρακεσ φωτο\73B506AE-41C1-4904-A517-B464521BD4F3.jpeg"/>
          <p:cNvPicPr>
            <a:picLocks noChangeAspect="1" noChangeArrowheads="1"/>
          </p:cNvPicPr>
          <p:nvPr/>
        </p:nvPicPr>
        <p:blipFill>
          <a:blip r:embed="rId2" cstate="print"/>
          <a:srcRect/>
          <a:stretch>
            <a:fillRect/>
          </a:stretch>
        </p:blipFill>
        <p:spPr bwMode="auto">
          <a:xfrm>
            <a:off x="785786" y="357166"/>
            <a:ext cx="751438" cy="900000"/>
          </a:xfrm>
          <a:prstGeom prst="rect">
            <a:avLst/>
          </a:prstGeom>
          <a:noFill/>
        </p:spPr>
      </p:pic>
      <p:pic>
        <p:nvPicPr>
          <p:cNvPr id="5" name="4 - Εικόνα"/>
          <p:cNvPicPr/>
          <p:nvPr/>
        </p:nvPicPr>
        <p:blipFill>
          <a:blip r:embed="rId3" cstate="print">
            <a:clrChange>
              <a:clrFrom>
                <a:srgbClr val="FFFEF6"/>
              </a:clrFrom>
              <a:clrTo>
                <a:srgbClr val="FFFEF6">
                  <a:alpha val="0"/>
                </a:srgbClr>
              </a:clrTo>
            </a:clrChange>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429520" y="428604"/>
            <a:ext cx="1044000" cy="864000"/>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2064</Words>
  <Application>Microsoft Office PowerPoint</Application>
  <PresentationFormat>Προβολή στην οθόνη (4:3)</PresentationFormat>
  <Paragraphs>341</Paragraphs>
  <Slides>66</Slides>
  <Notes>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66</vt:i4>
      </vt:variant>
    </vt:vector>
  </HeadingPairs>
  <TitlesOfParts>
    <vt:vector size="72" baseType="lpstr">
      <vt:lpstr>Arial</vt:lpstr>
      <vt:lpstr>Calibri</vt:lpstr>
      <vt:lpstr>Comic Sans MS</vt:lpstr>
      <vt:lpstr>Times New Roman</vt:lpstr>
      <vt:lpstr>Wingdings</vt:lpstr>
      <vt:lpstr>Θέμα του Office</vt:lpstr>
      <vt:lpstr>   Νεοελληνική Διαλεκτολογία  με έμφαση στη μελέτη και πιλοτική διδασκαλία   των ΝΕ θρακιώτικων ιδιωμάτων    </vt:lpstr>
      <vt:lpstr>  </vt:lpstr>
      <vt:lpstr>Η ενιαία Θράκη </vt:lpstr>
      <vt:lpstr> Πλάνο ομιλίας  1 </vt:lpstr>
      <vt:lpstr>Πλάνο ομιλίας  2</vt:lpstr>
      <vt:lpstr> Α. ΜΕΡΟΣ  Νεοελληνική διαλεκτολογία  </vt:lpstr>
      <vt:lpstr> </vt:lpstr>
      <vt:lpstr>I. Στόχοι (1)  </vt:lpstr>
      <vt:lpstr>στόχοι (2)</vt:lpstr>
      <vt:lpstr>στόχος (3)</vt:lpstr>
      <vt:lpstr>ΙΙ. Μαθησιακά αποτελέσματα (α)   </vt:lpstr>
      <vt:lpstr>ΙΙ. Μαθησιακά αποτελέσματα (β)</vt:lpstr>
      <vt:lpstr>ΙΙ. Μαθησιακά αποτελέσματα (γ)</vt:lpstr>
      <vt:lpstr>III. Αξιολόγηση φοιτητών  </vt:lpstr>
      <vt:lpstr>Παρουσίαση του PowerPoint</vt:lpstr>
      <vt:lpstr>Καταγωγή;</vt:lpstr>
      <vt:lpstr>Γλώσσα;</vt:lpstr>
      <vt:lpstr>Ο Στράβων</vt:lpstr>
      <vt:lpstr>Παρουσίαση του PowerPoint</vt:lpstr>
      <vt:lpstr>Ομηρικοί Θρήικες ἀκρόκομοι</vt:lpstr>
      <vt:lpstr>Αποικισμοί</vt:lpstr>
      <vt:lpstr>Αποικισμοί –γλωσσική επαφή </vt:lpstr>
      <vt:lpstr>Βέβαια, </vt:lpstr>
      <vt:lpstr>γιατί,</vt:lpstr>
      <vt:lpstr>Παρουσίαση του PowerPoint</vt:lpstr>
      <vt:lpstr> Γενικά χαρακτηριστικά  των Θρακικών ιδιωμάτων  </vt:lpstr>
      <vt:lpstr>Χαρακτηριστικά  βορείων-ημιβορείων ιδιωμάτων </vt:lpstr>
      <vt:lpstr>Χαρακτηριστικά  βορείων-ημιβορείων ιδιωμάτων </vt:lpstr>
      <vt:lpstr>Ημιβόρεια Α και Β</vt:lpstr>
      <vt:lpstr>Στα ημιβόρεια τύπου Α</vt:lpstr>
      <vt:lpstr>Τα ημιβόρεια τύπου Β</vt:lpstr>
      <vt:lpstr>Βόρεια και ημιβόρεια ιδιώματα ισόγλωσσος γραμμή </vt:lpstr>
      <vt:lpstr>Συγκριτικός πίνακας φωνηεντισμού </vt:lpstr>
      <vt:lpstr>ΧΑΡΑΚΤΗΡΙΣΤΙΚΑ ΝΕΟΛΛΗΝΙΚΩΝ ΔΙΑΛΕΚΤΙΚΏΝ  ΠΟΙΚΙΛΙΩΝ ΤΗΣ ΘΡΑΚΗΣ </vt:lpstr>
      <vt:lpstr>1. Αφαιρέσεις φωνηέντων 1.1. Αφαίρεση (του αρχικού φωνήεντος)</vt:lpstr>
      <vt:lpstr>    Παραδείγματα από καταγραφές </vt:lpstr>
      <vt:lpstr>1.Φωνήεντα        1.1.Αφαίρεση  (αρχικού φωνήεντος)</vt:lpstr>
      <vt:lpstr> 1.Φωνήεντα 1.2. Προθέσεις φωνηέντων (α)   </vt:lpstr>
      <vt:lpstr>ΧΑΡΑΚΤΗΡΙΣΤΙΚΑ ΝΕΟΛΛΗΝΙΚΩΝ ΔΙΑΛΕΚΤΙΚΏΝ  ΠΟΙΚΙΛΙΩΝ ΤΗΣ ΘΡΑΚΗΣ </vt:lpstr>
      <vt:lpstr> 2. Σύμφωνα  2. Ανάπτυξη συμφώνων </vt:lpstr>
      <vt:lpstr>2. Σύμφωνα 2.1. Ανάπτυξη συμφώνων</vt:lpstr>
      <vt:lpstr>2. Σύμφωνα 2.1. Ανάπτυξη συμφώνων</vt:lpstr>
      <vt:lpstr>Παρουσίαση του PowerPoint</vt:lpstr>
      <vt:lpstr>1. Προηγούμενη έρευνα </vt:lpstr>
      <vt:lpstr>Παρουσίαση του PowerPoint</vt:lpstr>
      <vt:lpstr> 1.1. Διαλεκτικός λόγος  και πολιτισμός  </vt:lpstr>
      <vt:lpstr>Και εξηγούμαι:</vt:lpstr>
      <vt:lpstr>Παρουσίαση του PowerPoint</vt:lpstr>
      <vt:lpstr>1.2. Διγλωσσία </vt:lpstr>
      <vt:lpstr> Ορισμός  </vt:lpstr>
      <vt:lpstr> Ποιοι θεωρούνται δίγλωσσοι; </vt:lpstr>
      <vt:lpstr>Και… </vt:lpstr>
      <vt:lpstr>Πλαίσιο με μία γλώσσα  vs  πλαίσιο με δύο + γλώσσες </vt:lpstr>
      <vt:lpstr>Το  πιο προσφατο μοντέλο    (Cummins ,2005) </vt:lpstr>
      <vt:lpstr>Σκοπός και δικαιολόγηση  της παρούσας έρευνας </vt:lpstr>
      <vt:lpstr>Επιπλέον …</vt:lpstr>
      <vt:lpstr>Παρουσίαση του PowerPoint</vt:lpstr>
      <vt:lpstr>Παρουσίαση του PowerPoint</vt:lpstr>
      <vt:lpstr>Μέθοδος</vt:lpstr>
      <vt:lpstr>Αποτελέσματα συζήτηση </vt:lpstr>
      <vt:lpstr>Εμείς λοιπόν </vt:lpstr>
      <vt:lpstr>Παρουσίαση του PowerPoint</vt:lpstr>
      <vt:lpstr>Παρουσίαση του PowerPoint</vt:lpstr>
      <vt:lpstr>Εγγύηση για την επιτυχία του εγχειρήματος είναι</vt:lpstr>
      <vt:lpstr>Βιβλιογραφία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ΚΑΜΠΑΚΗ</dc:creator>
  <cp:lastModifiedBy>HP</cp:lastModifiedBy>
  <cp:revision>189</cp:revision>
  <dcterms:created xsi:type="dcterms:W3CDTF">2019-02-15T07:27:00Z</dcterms:created>
  <dcterms:modified xsi:type="dcterms:W3CDTF">2022-03-02T09:32:38Z</dcterms:modified>
</cp:coreProperties>
</file>