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7" r:id="rId2"/>
    <p:sldId id="316" r:id="rId3"/>
    <p:sldId id="318" r:id="rId4"/>
    <p:sldId id="258" r:id="rId5"/>
    <p:sldId id="259" r:id="rId6"/>
    <p:sldId id="262" r:id="rId7"/>
    <p:sldId id="294" r:id="rId8"/>
    <p:sldId id="314" r:id="rId9"/>
    <p:sldId id="319" r:id="rId10"/>
    <p:sldId id="321" r:id="rId11"/>
    <p:sldId id="323" r:id="rId12"/>
    <p:sldId id="325" r:id="rId13"/>
    <p:sldId id="327" r:id="rId14"/>
    <p:sldId id="329" r:id="rId15"/>
    <p:sldId id="331" r:id="rId16"/>
    <p:sldId id="333" r:id="rId17"/>
    <p:sldId id="337" r:id="rId18"/>
    <p:sldId id="339" r:id="rId19"/>
    <p:sldId id="340" r:id="rId20"/>
    <p:sldId id="342" r:id="rId21"/>
    <p:sldId id="344" r:id="rId22"/>
    <p:sldId id="346" r:id="rId23"/>
    <p:sldId id="348" r:id="rId24"/>
    <p:sldId id="350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B21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87" autoAdjust="0"/>
  </p:normalViewPr>
  <p:slideViewPr>
    <p:cSldViewPr>
      <p:cViewPr varScale="1">
        <p:scale>
          <a:sx n="92" d="100"/>
          <a:sy n="92" d="100"/>
        </p:scale>
        <p:origin x="94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1CC37-E781-430B-AB81-EFE1F091DEFA}" type="datetimeFigureOut">
              <a:rPr lang="el-GR" smtClean="0"/>
              <a:t>2/3/2022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63B93-22E5-4F8F-A37E-5CCE3A6B2D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658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l-GR" dirty="0"/>
              <a:t>ΣΗΜΕΙΩΣΗ: Για να αντικαταστήσετε μια εικόνα, απλώς επιλέξτε την και διαγράψτε την. Στη συνέχεια, χρησιμοποιήστε το εικονίδιο "Εισαγωγή εικόνας" για να την αντικαταστήσετε με μια δική σας!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7291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Διαφάνεια τίτλου με εικόν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2107" y="4843464"/>
            <a:ext cx="6859788" cy="947736"/>
          </a:xfrm>
        </p:spPr>
        <p:txBody>
          <a:bodyPr rtlCol="0">
            <a:normAutofit/>
          </a:bodyPr>
          <a:lstStyle>
            <a:lvl1pPr algn="ctr" rtl="0">
              <a:lnSpc>
                <a:spcPct val="80000"/>
              </a:lnSpc>
              <a:defRPr sz="4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2107" y="5791200"/>
            <a:ext cx="6859787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 bwMode="gray">
          <a:xfrm rot="185582">
            <a:off x="1061209" y="762625"/>
            <a:ext cx="2210836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sz="1350" dirty="0"/>
          </a:p>
        </p:txBody>
      </p:sp>
      <p:sp>
        <p:nvSpPr>
          <p:cNvPr id="11" name="Σύμβολο κράτησης θέσης εικόνας 10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3"/>
          </p:nvPr>
        </p:nvSpPr>
        <p:spPr bwMode="gray">
          <a:xfrm>
            <a:off x="1226233" y="917753"/>
            <a:ext cx="1944797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34290" indent="0" algn="ctr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 bwMode="gray">
          <a:xfrm rot="120000">
            <a:off x="3451453" y="740345"/>
            <a:ext cx="2210836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sz="1350" dirty="0"/>
          </a:p>
        </p:txBody>
      </p:sp>
      <p:sp>
        <p:nvSpPr>
          <p:cNvPr id="12" name="Σύμβολο κράτησης θέσης εικόνας 10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4"/>
          </p:nvPr>
        </p:nvSpPr>
        <p:spPr bwMode="gray">
          <a:xfrm>
            <a:off x="3591566" y="917753"/>
            <a:ext cx="1944797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34290" indent="0" algn="ctr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9" name="Ορθογώνιο 8"/>
          <p:cNvSpPr/>
          <p:nvPr/>
        </p:nvSpPr>
        <p:spPr bwMode="gray">
          <a:xfrm rot="21480000">
            <a:off x="5832965" y="727479"/>
            <a:ext cx="2210836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sz="1350" dirty="0"/>
          </a:p>
        </p:txBody>
      </p:sp>
      <p:sp>
        <p:nvSpPr>
          <p:cNvPr id="13" name="Σύμβολο κράτησης θέσης εικόνας 10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5"/>
          </p:nvPr>
        </p:nvSpPr>
        <p:spPr bwMode="gray">
          <a:xfrm>
            <a:off x="5956900" y="917755"/>
            <a:ext cx="1944797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34290" indent="0" algn="ctr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1FAD65-C356-4E9D-A4C1-E601F79CEB64}" type="datetime1">
              <a:rPr lang="el-GR" smtClean="0"/>
              <a:t>2/3/2022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34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l-GR" sz="2800" b="1" dirty="0" err="1">
                <a:solidFill>
                  <a:srgbClr val="B6B21E"/>
                </a:solidFill>
                <a:latin typeface="Comic Sans MS" pitchFamily="66" charset="0"/>
              </a:rPr>
              <a:t>Χωρατεύουμι</a:t>
            </a:r>
            <a:r>
              <a:rPr lang="el-GR" sz="2800" b="1" dirty="0">
                <a:solidFill>
                  <a:srgbClr val="B6B21E"/>
                </a:solidFill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rgbClr val="B6B21E"/>
                </a:solidFill>
                <a:latin typeface="Comic Sans MS" pitchFamily="66" charset="0"/>
              </a:rPr>
              <a:t> </a:t>
            </a:r>
            <a:r>
              <a:rPr lang="el-GR" sz="2800" b="1" dirty="0" err="1">
                <a:solidFill>
                  <a:srgbClr val="B6B21E"/>
                </a:solidFill>
                <a:latin typeface="Comic Sans MS" pitchFamily="66" charset="0"/>
              </a:rPr>
              <a:t>Σουφλιώτκα</a:t>
            </a:r>
            <a:r>
              <a:rPr lang="el-GR" sz="2800" b="1" dirty="0">
                <a:solidFill>
                  <a:srgbClr val="B6B21E"/>
                </a:solidFill>
                <a:latin typeface="Comic Sans MS" pitchFamily="66" charset="0"/>
              </a:rPr>
              <a:t>!</a:t>
            </a:r>
            <a:endParaRPr lang="el-GR" sz="2800" dirty="0">
              <a:solidFill>
                <a:srgbClr val="B6B21E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00808"/>
            <a:ext cx="3564000" cy="5051933"/>
          </a:xfrm>
        </p:spPr>
      </p:pic>
    </p:spTree>
    <p:extLst>
      <p:ext uri="{BB962C8B-B14F-4D97-AF65-F5344CB8AC3E}">
        <p14:creationId xmlns:p14="http://schemas.microsoft.com/office/powerpoint/2010/main" val="3533713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latin typeface="Comic Sans MS" panose="030F0702030302020204" pitchFamily="66" charset="0"/>
              </a:rPr>
              <a:t>Η κλίση του ρήματος 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922787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32964921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60573112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85503003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773334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omic Sans MS" panose="030F0702030302020204" pitchFamily="66" charset="0"/>
                        </a:rPr>
                        <a:t>Ενεστώτας</a:t>
                      </a:r>
                      <a:r>
                        <a:rPr lang="el-GR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omic Sans MS" panose="030F0702030302020204" pitchFamily="66" charset="0"/>
                        </a:rPr>
                        <a:t>Αόριστος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omic Sans MS" panose="030F0702030302020204" pitchFamily="66" charset="0"/>
                        </a:rPr>
                        <a:t>Ενεστώτας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>
                          <a:latin typeface="Comic Sans MS" panose="030F0702030302020204" pitchFamily="66" charset="0"/>
                        </a:rPr>
                        <a:t>Αόρστος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625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>
                          <a:latin typeface="Comic Sans MS" panose="030F0702030302020204" pitchFamily="66" charset="0"/>
                        </a:rPr>
                        <a:t>νταλντώ</a:t>
                      </a:r>
                      <a:r>
                        <a:rPr lang="el-GR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>
                          <a:latin typeface="Comic Sans MS" panose="030F0702030302020204" pitchFamily="66" charset="0"/>
                        </a:rPr>
                        <a:t>ντάλτσα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>
                          <a:latin typeface="Comic Sans MS" panose="030F0702030302020204" pitchFamily="66" charset="0"/>
                        </a:rPr>
                        <a:t>κουσιάζου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>
                          <a:latin typeface="Comic Sans MS" panose="030F0702030302020204" pitchFamily="66" charset="0"/>
                        </a:rPr>
                        <a:t>κόσιαξα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970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>
                          <a:latin typeface="Comic Sans MS" panose="030F0702030302020204" pitchFamily="66" charset="0"/>
                        </a:rPr>
                        <a:t>νταλντάς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>
                          <a:latin typeface="Comic Sans MS" panose="030F0702030302020204" pitchFamily="66" charset="0"/>
                        </a:rPr>
                        <a:t>ντάλτσις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>
                          <a:latin typeface="Comic Sans MS" panose="030F0702030302020204" pitchFamily="66" charset="0"/>
                        </a:rPr>
                        <a:t>κουσιάϊζ'ς</a:t>
                      </a:r>
                      <a:r>
                        <a:rPr lang="el-GR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>
                          <a:latin typeface="Comic Sans MS" panose="030F0702030302020204" pitchFamily="66" charset="0"/>
                        </a:rPr>
                        <a:t>κόσιαξις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467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>
                          <a:latin typeface="Comic Sans MS" panose="030F0702030302020204" pitchFamily="66" charset="0"/>
                        </a:rPr>
                        <a:t>νταλντά</a:t>
                      </a:r>
                      <a:r>
                        <a:rPr lang="el-GR" dirty="0" smtClean="0">
                          <a:latin typeface="Comic Sans MS" panose="030F0702030302020204" pitchFamily="66" charset="0"/>
                        </a:rPr>
                        <a:t>(ει)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>
                          <a:latin typeface="Comic Sans MS" panose="030F0702030302020204" pitchFamily="66" charset="0"/>
                        </a:rPr>
                        <a:t>ντάλτσι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>
                          <a:latin typeface="Comic Sans MS" panose="030F0702030302020204" pitchFamily="66" charset="0"/>
                        </a:rPr>
                        <a:t>κουσιάζ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>
                          <a:latin typeface="Comic Sans MS" panose="030F0702030302020204" pitchFamily="66" charset="0"/>
                        </a:rPr>
                        <a:t>κόσιαξι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21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>
                          <a:latin typeface="Comic Sans MS" panose="030F0702030302020204" pitchFamily="66" charset="0"/>
                        </a:rPr>
                        <a:t>νταλντούμι</a:t>
                      </a:r>
                      <a:r>
                        <a:rPr lang="el-GR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>
                          <a:latin typeface="Comic Sans MS" panose="030F0702030302020204" pitchFamily="66" charset="0"/>
                        </a:rPr>
                        <a:t>ντάλτσαμι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>
                          <a:latin typeface="Comic Sans MS" panose="030F0702030302020204" pitchFamily="66" charset="0"/>
                        </a:rPr>
                        <a:t>κουσιάζουμι</a:t>
                      </a:r>
                      <a:r>
                        <a:rPr lang="el-GR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>
                          <a:latin typeface="Comic Sans MS" panose="030F0702030302020204" pitchFamily="66" charset="0"/>
                        </a:rPr>
                        <a:t>κόσιαξαμι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998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>
                          <a:latin typeface="Comic Sans MS" panose="030F0702030302020204" pitchFamily="66" charset="0"/>
                        </a:rPr>
                        <a:t>νταλντάτι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>
                          <a:latin typeface="Comic Sans MS" panose="030F0702030302020204" pitchFamily="66" charset="0"/>
                        </a:rPr>
                        <a:t>ντάλτσατι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>
                          <a:latin typeface="Comic Sans MS" panose="030F0702030302020204" pitchFamily="66" charset="0"/>
                        </a:rPr>
                        <a:t>κουσιάζιτι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>
                          <a:latin typeface="Comic Sans MS" panose="030F0702030302020204" pitchFamily="66" charset="0"/>
                        </a:rPr>
                        <a:t>κόσιαξτι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101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>
                          <a:latin typeface="Comic Sans MS" panose="030F0702030302020204" pitchFamily="66" charset="0"/>
                        </a:rPr>
                        <a:t>νταλντούν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>
                          <a:latin typeface="Comic Sans MS" panose="030F0702030302020204" pitchFamily="66" charset="0"/>
                        </a:rPr>
                        <a:t>ντάλτσαν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>
                          <a:latin typeface="Comic Sans MS" panose="030F0702030302020204" pitchFamily="66" charset="0"/>
                        </a:rPr>
                        <a:t>κουσιάζουν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>
                          <a:latin typeface="Comic Sans MS" panose="030F0702030302020204" pitchFamily="66" charset="0"/>
                        </a:rPr>
                        <a:t>κόσιαξαν</a:t>
                      </a:r>
                      <a:endParaRPr lang="el-G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162784"/>
                  </a:ext>
                </a:extLst>
              </a:tr>
            </a:tbl>
          </a:graphicData>
        </a:graphic>
      </p:graphicFrame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207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3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latin typeface="Comic Sans MS" panose="030F0702030302020204" pitchFamily="66" charset="0"/>
              </a:rPr>
              <a:t>Επιρρήματα 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err="1" smtClean="0">
                <a:latin typeface="Comic Sans MS" panose="030F0702030302020204" pitchFamily="66" charset="0"/>
              </a:rPr>
              <a:t>Χίτσ</a:t>
            </a:r>
            <a:r>
              <a:rPr lang="el-GR" dirty="0" smtClean="0">
                <a:latin typeface="Comic Sans MS" panose="030F0702030302020204" pitchFamily="66" charset="0"/>
              </a:rPr>
              <a:t>(ι) &amp; </a:t>
            </a:r>
            <a:r>
              <a:rPr lang="el-GR" dirty="0" err="1" smtClean="0">
                <a:latin typeface="Comic Sans MS" panose="030F0702030302020204" pitchFamily="66" charset="0"/>
              </a:rPr>
              <a:t>χιουτσ</a:t>
            </a:r>
            <a:r>
              <a:rPr lang="el-GR" dirty="0" smtClean="0">
                <a:latin typeface="Comic Sans MS" panose="030F0702030302020204" pitchFamily="66" charset="0"/>
              </a:rPr>
              <a:t> = </a:t>
            </a:r>
            <a:r>
              <a:rPr lang="el-GR" dirty="0" err="1" smtClean="0">
                <a:latin typeface="Comic Sans MS" panose="030F0702030302020204" pitchFamily="66" charset="0"/>
              </a:rPr>
              <a:t>καθόλου</a:t>
            </a:r>
            <a:r>
              <a:rPr lang="el-GR" dirty="0" smtClean="0">
                <a:latin typeface="Comic Sans MS" panose="030F0702030302020204" pitchFamily="66" charset="0"/>
              </a:rPr>
              <a:t>.</a:t>
            </a:r>
          </a:p>
          <a:p>
            <a:pPr>
              <a:buNone/>
            </a:pPr>
            <a:r>
              <a:rPr lang="el-GR" dirty="0" err="1" smtClean="0">
                <a:latin typeface="Comic Sans MS" panose="030F0702030302020204" pitchFamily="66" charset="0"/>
              </a:rPr>
              <a:t>Ντίπ</a:t>
            </a:r>
            <a:r>
              <a:rPr lang="el-GR" dirty="0" smtClean="0">
                <a:latin typeface="Comic Sans MS" panose="030F0702030302020204" pitchFamily="66" charset="0"/>
              </a:rPr>
              <a:t> = </a:t>
            </a:r>
            <a:r>
              <a:rPr lang="el-GR" dirty="0" err="1" smtClean="0">
                <a:latin typeface="Comic Sans MS" panose="030F0702030302020204" pitchFamily="66" charset="0"/>
              </a:rPr>
              <a:t>όλως</a:t>
            </a:r>
            <a:r>
              <a:rPr lang="el-GR" dirty="0" smtClean="0">
                <a:latin typeface="Comic Sans MS" panose="030F0702030302020204" pitchFamily="66" charset="0"/>
              </a:rPr>
              <a:t> </a:t>
            </a:r>
            <a:r>
              <a:rPr lang="el-GR" dirty="0" err="1" smtClean="0">
                <a:latin typeface="Comic Sans MS" panose="030F0702030302020204" pitchFamily="66" charset="0"/>
              </a:rPr>
              <a:t>διόλου</a:t>
            </a:r>
            <a:r>
              <a:rPr lang="el-GR" dirty="0" smtClean="0">
                <a:latin typeface="Comic Sans MS" panose="030F0702030302020204" pitchFamily="66" charset="0"/>
              </a:rPr>
              <a:t>.</a:t>
            </a:r>
          </a:p>
          <a:p>
            <a:pPr>
              <a:buNone/>
            </a:pPr>
            <a:r>
              <a:rPr lang="el-GR" dirty="0" err="1" smtClean="0">
                <a:latin typeface="Comic Sans MS" panose="030F0702030302020204" pitchFamily="66" charset="0"/>
              </a:rPr>
              <a:t>Ντίμπιντιου</a:t>
            </a:r>
            <a:r>
              <a:rPr lang="el-GR" dirty="0" smtClean="0">
                <a:latin typeface="Comic Sans MS" panose="030F0702030302020204" pitchFamily="66" charset="0"/>
              </a:rPr>
              <a:t> = </a:t>
            </a:r>
            <a:r>
              <a:rPr lang="el-GR" dirty="0" err="1" smtClean="0">
                <a:latin typeface="Comic Sans MS" panose="030F0702030302020204" pitchFamily="66" charset="0"/>
              </a:rPr>
              <a:t>τελείως</a:t>
            </a:r>
            <a:r>
              <a:rPr lang="el-GR" dirty="0" smtClean="0">
                <a:latin typeface="Comic Sans MS" panose="030F0702030302020204" pitchFamily="66" charset="0"/>
              </a:rPr>
              <a:t> (με </a:t>
            </a:r>
            <a:r>
              <a:rPr lang="el-GR" dirty="0" err="1" smtClean="0">
                <a:latin typeface="Comic Sans MS" panose="030F0702030302020204" pitchFamily="66" charset="0"/>
              </a:rPr>
              <a:t>αρνητικο</a:t>
            </a:r>
            <a:r>
              <a:rPr lang="el-GR" dirty="0" smtClean="0">
                <a:latin typeface="Comic Sans MS" panose="030F0702030302020204" pitchFamily="66" charset="0"/>
              </a:rPr>
              <a:t>́ </a:t>
            </a:r>
            <a:r>
              <a:rPr lang="el-GR" dirty="0" err="1" smtClean="0">
                <a:latin typeface="Comic Sans MS" panose="030F0702030302020204" pitchFamily="66" charset="0"/>
              </a:rPr>
              <a:t>πρόσημο</a:t>
            </a:r>
            <a:r>
              <a:rPr lang="el-GR" dirty="0" smtClean="0">
                <a:latin typeface="Comic Sans MS" panose="030F0702030302020204" pitchFamily="66" charset="0"/>
              </a:rPr>
              <a:t>)</a:t>
            </a:r>
          </a:p>
          <a:p>
            <a:pPr>
              <a:buNone/>
            </a:pPr>
            <a:r>
              <a:rPr lang="el-GR" dirty="0" err="1" smtClean="0">
                <a:latin typeface="Comic Sans MS" panose="030F0702030302020204" pitchFamily="66" charset="0"/>
              </a:rPr>
              <a:t>Χαραή</a:t>
            </a:r>
            <a:r>
              <a:rPr lang="el-GR" dirty="0" smtClean="0">
                <a:latin typeface="Comic Sans MS" panose="030F0702030302020204" pitchFamily="66" charset="0"/>
              </a:rPr>
              <a:t> = </a:t>
            </a:r>
            <a:r>
              <a:rPr lang="el-GR" dirty="0" err="1" smtClean="0">
                <a:latin typeface="Comic Sans MS" panose="030F0702030302020204" pitchFamily="66" charset="0"/>
              </a:rPr>
              <a:t>χαράματα</a:t>
            </a:r>
            <a:r>
              <a:rPr lang="el-GR" dirty="0" smtClean="0">
                <a:latin typeface="Comic Sans MS" panose="030F0702030302020204" pitchFamily="66" charset="0"/>
              </a:rPr>
              <a:t>.</a:t>
            </a:r>
          </a:p>
          <a:p>
            <a:pPr>
              <a:buNone/>
            </a:pPr>
            <a:r>
              <a:rPr lang="el-GR" dirty="0" err="1" smtClean="0">
                <a:latin typeface="Comic Sans MS" panose="030F0702030302020204" pitchFamily="66" charset="0"/>
              </a:rPr>
              <a:t>Μπουντάνσουρα</a:t>
            </a:r>
            <a:r>
              <a:rPr lang="el-GR" dirty="0" smtClean="0">
                <a:latin typeface="Comic Sans MS" panose="030F0702030302020204" pitchFamily="66" charset="0"/>
              </a:rPr>
              <a:t> = </a:t>
            </a:r>
            <a:r>
              <a:rPr lang="el-GR" dirty="0" err="1" smtClean="0">
                <a:latin typeface="Comic Sans MS" panose="030F0702030302020204" pitchFamily="66" charset="0"/>
              </a:rPr>
              <a:t>από</a:t>
            </a:r>
            <a:r>
              <a:rPr lang="el-GR" dirty="0" smtClean="0">
                <a:latin typeface="Comic Sans MS" panose="030F0702030302020204" pitchFamily="66" charset="0"/>
              </a:rPr>
              <a:t> </a:t>
            </a:r>
            <a:r>
              <a:rPr lang="el-GR" dirty="0" err="1" smtClean="0">
                <a:latin typeface="Comic Sans MS" panose="030F0702030302020204" pitchFamily="66" charset="0"/>
              </a:rPr>
              <a:t>πάρα</a:t>
            </a:r>
            <a:r>
              <a:rPr lang="el-GR" dirty="0" smtClean="0">
                <a:latin typeface="Comic Sans MS" panose="030F0702030302020204" pitchFamily="66" charset="0"/>
              </a:rPr>
              <a:t> </a:t>
            </a:r>
            <a:r>
              <a:rPr lang="el-GR" dirty="0" err="1" smtClean="0">
                <a:latin typeface="Comic Sans MS" panose="030F0702030302020204" pitchFamily="66" charset="0"/>
              </a:rPr>
              <a:t>πολύ</a:t>
            </a:r>
            <a:r>
              <a:rPr lang="el-GR" dirty="0" smtClean="0">
                <a:latin typeface="Comic Sans MS" panose="030F0702030302020204" pitchFamily="66" charset="0"/>
              </a:rPr>
              <a:t> </a:t>
            </a:r>
            <a:r>
              <a:rPr lang="el-GR" dirty="0" err="1" smtClean="0">
                <a:latin typeface="Comic Sans MS" panose="030F0702030302020204" pitchFamily="66" charset="0"/>
              </a:rPr>
              <a:t>παλιά</a:t>
            </a:r>
            <a:r>
              <a:rPr lang="el-GR" dirty="0" smtClean="0">
                <a:latin typeface="Comic Sans MS" panose="030F0702030302020204" pitchFamily="66" charset="0"/>
              </a:rPr>
              <a:t>.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207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80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latin typeface="Comic Sans MS" panose="030F0702030302020204" pitchFamily="66" charset="0"/>
              </a:rPr>
              <a:t>Λεξιλόγιο 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err="1" smtClean="0">
                <a:latin typeface="Comic Sans MS" panose="030F0702030302020204" pitchFamily="66" charset="0"/>
              </a:rPr>
              <a:t>Λουπάνς</a:t>
            </a:r>
            <a:r>
              <a:rPr lang="el-GR" dirty="0" smtClean="0">
                <a:latin typeface="Comic Sans MS" panose="030F0702030302020204" pitchFamily="66" charset="0"/>
              </a:rPr>
              <a:t> = </a:t>
            </a:r>
            <a:r>
              <a:rPr lang="el-GR" dirty="0" err="1" smtClean="0">
                <a:latin typeface="Comic Sans MS" panose="030F0702030302020204" pitchFamily="66" charset="0"/>
              </a:rPr>
              <a:t>αμπλαούμπλας</a:t>
            </a:r>
            <a:r>
              <a:rPr lang="el-GR" dirty="0" smtClean="0">
                <a:latin typeface="Comic Sans MS" panose="030F0702030302020204" pitchFamily="66" charset="0"/>
              </a:rPr>
              <a:t>.</a:t>
            </a:r>
          </a:p>
          <a:p>
            <a:pPr>
              <a:buNone/>
            </a:pPr>
            <a:r>
              <a:rPr lang="el-GR" dirty="0" err="1" smtClean="0">
                <a:latin typeface="Comic Sans MS" panose="030F0702030302020204" pitchFamily="66" charset="0"/>
              </a:rPr>
              <a:t>Μπασαμάκας</a:t>
            </a:r>
            <a:r>
              <a:rPr lang="el-GR" dirty="0" smtClean="0">
                <a:latin typeface="Comic Sans MS" panose="030F0702030302020204" pitchFamily="66" charset="0"/>
              </a:rPr>
              <a:t> = </a:t>
            </a:r>
            <a:r>
              <a:rPr lang="el-GR" dirty="0" err="1" smtClean="0">
                <a:latin typeface="Comic Sans MS" panose="030F0702030302020204" pitchFamily="66" charset="0"/>
              </a:rPr>
              <a:t>γκλιούντης</a:t>
            </a:r>
            <a:r>
              <a:rPr lang="el-GR" dirty="0" smtClean="0">
                <a:latin typeface="Comic Sans MS" panose="030F0702030302020204" pitchFamily="66" charset="0"/>
              </a:rPr>
              <a:t>.</a:t>
            </a:r>
          </a:p>
          <a:p>
            <a:pPr>
              <a:buNone/>
            </a:pPr>
            <a:r>
              <a:rPr lang="el-GR" dirty="0" err="1" smtClean="0">
                <a:latin typeface="Comic Sans MS" panose="030F0702030302020204" pitchFamily="66" charset="0"/>
              </a:rPr>
              <a:t>Τσ</a:t>
            </a:r>
            <a:r>
              <a:rPr lang="el-GR" dirty="0" smtClean="0">
                <a:latin typeface="Comic Sans MS" panose="030F0702030302020204" pitchFamily="66" charset="0"/>
              </a:rPr>
              <a:t>(ι)</a:t>
            </a:r>
            <a:r>
              <a:rPr lang="el-GR" dirty="0" err="1" smtClean="0">
                <a:latin typeface="Comic Sans MS" panose="030F0702030302020204" pitchFamily="66" charset="0"/>
              </a:rPr>
              <a:t>πίδου</a:t>
            </a:r>
            <a:r>
              <a:rPr lang="el-GR" dirty="0" smtClean="0">
                <a:latin typeface="Comic Sans MS" panose="030F0702030302020204" pitchFamily="66" charset="0"/>
              </a:rPr>
              <a:t> = </a:t>
            </a:r>
            <a:r>
              <a:rPr lang="el-GR" dirty="0" err="1" smtClean="0">
                <a:latin typeface="Comic Sans MS" panose="030F0702030302020204" pitchFamily="66" charset="0"/>
              </a:rPr>
              <a:t>αγρουμαλλιασμέν</a:t>
            </a:r>
            <a:r>
              <a:rPr lang="el-GR" dirty="0" smtClean="0">
                <a:latin typeface="Comic Sans MS" panose="030F0702030302020204" pitchFamily="66" charset="0"/>
              </a:rPr>
              <a:t>(η).</a:t>
            </a:r>
          </a:p>
          <a:p>
            <a:pPr>
              <a:buNone/>
            </a:pPr>
            <a:r>
              <a:rPr lang="el-GR" dirty="0" err="1" smtClean="0">
                <a:latin typeface="Comic Sans MS" panose="030F0702030302020204" pitchFamily="66" charset="0"/>
              </a:rPr>
              <a:t>Χάϊβανους</a:t>
            </a:r>
            <a:r>
              <a:rPr lang="el-GR" dirty="0" smtClean="0">
                <a:latin typeface="Comic Sans MS" panose="030F0702030302020204" pitchFamily="66" charset="0"/>
              </a:rPr>
              <a:t> = </a:t>
            </a:r>
            <a:r>
              <a:rPr lang="el-GR" dirty="0" err="1" smtClean="0">
                <a:latin typeface="Comic Sans MS" panose="030F0702030302020204" pitchFamily="66" charset="0"/>
              </a:rPr>
              <a:t>κουτουρνίθ</a:t>
            </a:r>
            <a:r>
              <a:rPr lang="el-GR" dirty="0" smtClean="0">
                <a:latin typeface="Comic Sans MS" panose="030F0702030302020204" pitchFamily="66" charset="0"/>
              </a:rPr>
              <a:t>(ι).</a:t>
            </a:r>
          </a:p>
          <a:p>
            <a:pPr>
              <a:buNone/>
            </a:pPr>
            <a:r>
              <a:rPr lang="el-GR" dirty="0" err="1" smtClean="0">
                <a:latin typeface="Comic Sans MS" panose="030F0702030302020204" pitchFamily="66" charset="0"/>
              </a:rPr>
              <a:t>Πουλύ</a:t>
            </a:r>
            <a:r>
              <a:rPr lang="el-GR" dirty="0" smtClean="0">
                <a:latin typeface="Comic Sans MS" panose="030F0702030302020204" pitchFamily="66" charset="0"/>
              </a:rPr>
              <a:t> </a:t>
            </a:r>
            <a:r>
              <a:rPr lang="el-GR" dirty="0" err="1" smtClean="0">
                <a:latin typeface="Comic Sans MS" panose="030F0702030302020204" pitchFamily="66" charset="0"/>
              </a:rPr>
              <a:t>αναγουλλιασμένους</a:t>
            </a:r>
            <a:r>
              <a:rPr lang="el-GR" dirty="0" smtClean="0">
                <a:latin typeface="Comic Sans MS" panose="030F0702030302020204" pitchFamily="66" charset="0"/>
              </a:rPr>
              <a:t> = </a:t>
            </a:r>
            <a:r>
              <a:rPr lang="el-GR" dirty="0" err="1" smtClean="0">
                <a:latin typeface="Comic Sans MS" panose="030F0702030302020204" pitchFamily="66" charset="0"/>
              </a:rPr>
              <a:t>γατουξέρασμα</a:t>
            </a:r>
            <a:r>
              <a:rPr lang="el-GR" dirty="0" smtClean="0">
                <a:latin typeface="Comic Sans MS" panose="030F0702030302020204" pitchFamily="66" charset="0"/>
              </a:rPr>
              <a:t>.        </a:t>
            </a:r>
          </a:p>
          <a:p>
            <a:pPr>
              <a:buNone/>
            </a:pPr>
            <a:r>
              <a:rPr lang="el-GR" dirty="0" err="1" smtClean="0">
                <a:latin typeface="Comic Sans MS" panose="030F0702030302020204" pitchFamily="66" charset="0"/>
              </a:rPr>
              <a:t>Κηφήνας</a:t>
            </a:r>
            <a:r>
              <a:rPr lang="el-GR" dirty="0" smtClean="0">
                <a:latin typeface="Comic Sans MS" panose="030F0702030302020204" pitchFamily="66" charset="0"/>
              </a:rPr>
              <a:t> = </a:t>
            </a:r>
            <a:r>
              <a:rPr lang="el-GR" dirty="0" err="1" smtClean="0">
                <a:latin typeface="Comic Sans MS" panose="030F0702030302020204" pitchFamily="66" charset="0"/>
              </a:rPr>
              <a:t>καλπαζάν’ς</a:t>
            </a:r>
            <a:r>
              <a:rPr lang="el-GR" dirty="0" smtClean="0">
                <a:latin typeface="Comic Sans MS" panose="030F0702030302020204" pitchFamily="66" charset="0"/>
              </a:rPr>
              <a:t>, </a:t>
            </a:r>
            <a:r>
              <a:rPr lang="el-GR" dirty="0" err="1" smtClean="0">
                <a:latin typeface="Comic Sans MS" panose="030F0702030302020204" pitchFamily="66" charset="0"/>
              </a:rPr>
              <a:t>κάλπαρους</a:t>
            </a:r>
            <a:endParaRPr lang="el-GR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l-GR" dirty="0">
                <a:latin typeface="Comic Sans MS" panose="030F0702030302020204" pitchFamily="66" charset="0"/>
              </a:rPr>
              <a:t>Σ(ι)</a:t>
            </a:r>
            <a:r>
              <a:rPr lang="el-GR" dirty="0" err="1">
                <a:latin typeface="Comic Sans MS" panose="030F0702030302020204" pitchFamily="66" charset="0"/>
              </a:rPr>
              <a:t>νίκου</a:t>
            </a:r>
            <a:r>
              <a:rPr lang="el-GR" dirty="0">
                <a:latin typeface="Comic Sans MS" panose="030F0702030302020204" pitchFamily="66" charset="0"/>
              </a:rPr>
              <a:t> = </a:t>
            </a:r>
            <a:r>
              <a:rPr lang="el-GR" dirty="0" err="1">
                <a:latin typeface="Comic Sans MS" panose="030F0702030302020204" pitchFamily="66" charset="0"/>
              </a:rPr>
              <a:t>καρακασνάκου</a:t>
            </a:r>
            <a:r>
              <a:rPr lang="el-GR" dirty="0">
                <a:latin typeface="Comic Sans MS" panose="030F0702030302020204" pitchFamily="66" charset="0"/>
              </a:rPr>
              <a:t>.</a:t>
            </a:r>
          </a:p>
          <a:p>
            <a:pPr>
              <a:buNone/>
            </a:pPr>
            <a:r>
              <a:rPr lang="el-GR" dirty="0" err="1">
                <a:latin typeface="Comic Sans MS" panose="030F0702030302020204" pitchFamily="66" charset="0"/>
              </a:rPr>
              <a:t>Μουρτζούλας</a:t>
            </a:r>
            <a:r>
              <a:rPr lang="el-GR" dirty="0">
                <a:latin typeface="Comic Sans MS" panose="030F0702030302020204" pitchFamily="66" charset="0"/>
              </a:rPr>
              <a:t> = </a:t>
            </a:r>
            <a:r>
              <a:rPr lang="el-GR" dirty="0" err="1">
                <a:latin typeface="Comic Sans MS" panose="030F0702030302020204" pitchFamily="66" charset="0"/>
              </a:rPr>
              <a:t>μαυρουχαρχαλιασμένους</a:t>
            </a:r>
            <a:r>
              <a:rPr lang="el-GR" dirty="0">
                <a:latin typeface="Comic Sans MS" panose="030F0702030302020204" pitchFamily="66" charset="0"/>
              </a:rPr>
              <a:t>.</a:t>
            </a:r>
          </a:p>
          <a:p>
            <a:pPr>
              <a:buNone/>
            </a:pPr>
            <a:r>
              <a:rPr lang="el-GR" dirty="0" err="1">
                <a:latin typeface="Comic Sans MS" panose="030F0702030302020204" pitchFamily="66" charset="0"/>
              </a:rPr>
              <a:t>Καρούλας</a:t>
            </a:r>
            <a:r>
              <a:rPr lang="el-GR" dirty="0">
                <a:latin typeface="Comic Sans MS" panose="030F0702030302020204" pitchFamily="66" charset="0"/>
              </a:rPr>
              <a:t> = </a:t>
            </a:r>
            <a:r>
              <a:rPr lang="el-GR" dirty="0" err="1">
                <a:latin typeface="Comic Sans MS" panose="030F0702030302020204" pitchFamily="66" charset="0"/>
              </a:rPr>
              <a:t>φτίτσας</a:t>
            </a:r>
            <a:r>
              <a:rPr lang="el-GR" dirty="0">
                <a:latin typeface="Comic Sans MS" panose="030F0702030302020204" pitchFamily="66" charset="0"/>
              </a:rPr>
              <a:t>.</a:t>
            </a:r>
          </a:p>
          <a:p>
            <a:pPr>
              <a:buNone/>
            </a:pPr>
            <a:r>
              <a:rPr lang="el-GR" dirty="0" err="1">
                <a:latin typeface="Comic Sans MS" panose="030F0702030302020204" pitchFamily="66" charset="0"/>
              </a:rPr>
              <a:t>Κρατσούν</a:t>
            </a:r>
            <a:r>
              <a:rPr lang="el-GR" dirty="0">
                <a:latin typeface="Comic Sans MS" panose="030F0702030302020204" pitchFamily="66" charset="0"/>
              </a:rPr>
              <a:t>(ι) = </a:t>
            </a:r>
            <a:r>
              <a:rPr lang="el-GR" dirty="0" err="1">
                <a:latin typeface="Comic Sans MS" panose="030F0702030302020204" pitchFamily="66" charset="0"/>
              </a:rPr>
              <a:t>καραμπάτσ</a:t>
            </a:r>
            <a:r>
              <a:rPr lang="el-GR" dirty="0">
                <a:latin typeface="Comic Sans MS" panose="030F0702030302020204" pitchFamily="66" charset="0"/>
              </a:rPr>
              <a:t>(ι).</a:t>
            </a:r>
          </a:p>
          <a:p>
            <a:pPr>
              <a:buNone/>
            </a:pPr>
            <a:endParaRPr lang="el-GR" dirty="0" smtClean="0">
              <a:latin typeface="Comic Sans MS" panose="030F0702030302020204" pitchFamily="66" charset="0"/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207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81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Comic Sans MS" panose="030F0702030302020204" pitchFamily="66" charset="0"/>
              </a:rPr>
              <a:t>Μερικοί κανόνες </a:t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για τα </a:t>
            </a:r>
            <a:r>
              <a:rPr lang="el-GR" sz="2800" dirty="0" err="1" smtClean="0">
                <a:latin typeface="Comic Sans MS" panose="030F0702030302020204" pitchFamily="66" charset="0"/>
              </a:rPr>
              <a:t>σουφλιώτκα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1)Μπροστά από κύρια ονόματα και παρατσούκλια οι </a:t>
            </a:r>
            <a:r>
              <a:rPr lang="el-GR" dirty="0" err="1">
                <a:latin typeface="Comic Sans MS" panose="030F0702030302020204" pitchFamily="66" charset="0"/>
              </a:rPr>
              <a:t>Σουφλιώτες</a:t>
            </a:r>
            <a:r>
              <a:rPr lang="el-GR" dirty="0">
                <a:latin typeface="Comic Sans MS" panose="030F0702030302020204" pitchFamily="66" charset="0"/>
              </a:rPr>
              <a:t> συνήθως δεν βάζουν άρθρο.</a:t>
            </a:r>
          </a:p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2) Οι παθητικές μετοχές χρησιμοποιούνται από τους </a:t>
            </a:r>
            <a:r>
              <a:rPr lang="el-GR" dirty="0" err="1">
                <a:latin typeface="Comic Sans MS" panose="030F0702030302020204" pitchFamily="66" charset="0"/>
              </a:rPr>
              <a:t>Σουφλιώτες</a:t>
            </a:r>
            <a:r>
              <a:rPr lang="el-GR" dirty="0">
                <a:latin typeface="Comic Sans MS" panose="030F0702030302020204" pitchFamily="66" charset="0"/>
              </a:rPr>
              <a:t> συνήθως ως επιθετικοί προσδιορισμοί. </a:t>
            </a:r>
          </a:p>
          <a:p>
            <a:pPr marL="0" indent="0">
              <a:buNone/>
            </a:pPr>
            <a:r>
              <a:rPr lang="el-GR" dirty="0" smtClean="0">
                <a:latin typeface="Comic Sans MS" panose="030F0702030302020204" pitchFamily="66" charset="0"/>
              </a:rPr>
              <a:t>Π.χ</a:t>
            </a:r>
            <a:r>
              <a:rPr lang="el-GR" dirty="0">
                <a:latin typeface="Comic Sans MS" panose="030F0702030302020204" pitchFamily="66" charset="0"/>
              </a:rPr>
              <a:t>. </a:t>
            </a:r>
            <a:r>
              <a:rPr lang="el-GR" dirty="0" err="1">
                <a:latin typeface="Comic Sans MS" panose="030F0702030302020204" pitchFamily="66" charset="0"/>
              </a:rPr>
              <a:t>Αγρουμαλλιασμένους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l-GR" dirty="0" err="1">
                <a:latin typeface="Comic Sans MS" panose="030F0702030302020204" pitchFamily="66" charset="0"/>
              </a:rPr>
              <a:t>πούρτσιους</a:t>
            </a:r>
            <a:r>
              <a:rPr lang="el-GR" dirty="0">
                <a:latin typeface="Comic Sans MS" panose="030F0702030302020204" pitchFamily="66" charset="0"/>
              </a:rPr>
              <a:t>, </a:t>
            </a:r>
            <a:r>
              <a:rPr lang="el-GR" dirty="0" err="1">
                <a:latin typeface="Comic Sans MS" panose="030F0702030302020204" pitchFamily="66" charset="0"/>
              </a:rPr>
              <a:t>ουργιασμένου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l-GR" dirty="0" err="1">
                <a:latin typeface="Comic Sans MS" panose="030F0702030302020204" pitchFamily="66" charset="0"/>
              </a:rPr>
              <a:t>κουπρόσκ</a:t>
            </a:r>
            <a:r>
              <a:rPr lang="el-GR" dirty="0">
                <a:latin typeface="Comic Sans MS" panose="030F0702030302020204" pitchFamily="66" charset="0"/>
              </a:rPr>
              <a:t>(υ)</a:t>
            </a:r>
            <a:r>
              <a:rPr lang="el-GR" dirty="0" err="1">
                <a:latin typeface="Comic Sans MS" panose="030F0702030302020204" pitchFamily="66" charset="0"/>
              </a:rPr>
              <a:t>λου</a:t>
            </a:r>
            <a:r>
              <a:rPr lang="el-GR" dirty="0">
                <a:latin typeface="Comic Sans MS" panose="030F0702030302020204" pitchFamily="66" charset="0"/>
              </a:rPr>
              <a:t>, </a:t>
            </a:r>
            <a:r>
              <a:rPr lang="el-GR" dirty="0" err="1">
                <a:latin typeface="Comic Sans MS" panose="030F0702030302020204" pitchFamily="66" charset="0"/>
              </a:rPr>
              <a:t>μπατακιασμένα</a:t>
            </a:r>
            <a:r>
              <a:rPr lang="el-GR" dirty="0">
                <a:latin typeface="Comic Sans MS" panose="030F0702030302020204" pitchFamily="66" charset="0"/>
              </a:rPr>
              <a:t> μάτια, </a:t>
            </a:r>
            <a:r>
              <a:rPr lang="el-GR" dirty="0" err="1">
                <a:latin typeface="Comic Sans MS" panose="030F0702030302020204" pitchFamily="66" charset="0"/>
              </a:rPr>
              <a:t>ξιπουπουλσμένου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l-GR" dirty="0" err="1">
                <a:latin typeface="Comic Sans MS" panose="030F0702030302020204" pitchFamily="66" charset="0"/>
              </a:rPr>
              <a:t>πλί</a:t>
            </a:r>
            <a:r>
              <a:rPr lang="el-GR" dirty="0">
                <a:latin typeface="Comic Sans MS" panose="030F0702030302020204" pitchFamily="66" charset="0"/>
              </a:rPr>
              <a:t>, </a:t>
            </a:r>
            <a:r>
              <a:rPr lang="el-GR" dirty="0" err="1">
                <a:latin typeface="Comic Sans MS" panose="030F0702030302020204" pitchFamily="66" charset="0"/>
              </a:rPr>
              <a:t>καρτλαντζμένου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l-GR" dirty="0" err="1">
                <a:latin typeface="Comic Sans MS" panose="030F0702030302020204" pitchFamily="66" charset="0"/>
              </a:rPr>
              <a:t>μπασιάκ</a:t>
            </a:r>
            <a:r>
              <a:rPr lang="el-GR" dirty="0">
                <a:latin typeface="Comic Sans MS" panose="030F0702030302020204" pitchFamily="66" charset="0"/>
              </a:rPr>
              <a:t>(ι), </a:t>
            </a:r>
          </a:p>
          <a:p>
            <a:pPr marL="0" indent="0">
              <a:buNone/>
            </a:pPr>
            <a:r>
              <a:rPr lang="el-GR" dirty="0" err="1">
                <a:latin typeface="Comic Sans MS" panose="030F0702030302020204" pitchFamily="66" charset="0"/>
              </a:rPr>
              <a:t>ζαμπουριασμέν</a:t>
            </a:r>
            <a:r>
              <a:rPr lang="el-GR" dirty="0">
                <a:latin typeface="Comic Sans MS" panose="030F0702030302020204" pitchFamily="66" charset="0"/>
              </a:rPr>
              <a:t>(η) </a:t>
            </a:r>
            <a:r>
              <a:rPr lang="el-GR" dirty="0" err="1">
                <a:latin typeface="Comic Sans MS" panose="030F0702030302020204" pitchFamily="66" charset="0"/>
              </a:rPr>
              <a:t>μπαμπούδα</a:t>
            </a:r>
            <a:r>
              <a:rPr lang="el-GR" dirty="0">
                <a:latin typeface="Comic Sans MS" panose="030F0702030302020204" pitchFamily="66" charset="0"/>
              </a:rPr>
              <a:t>, </a:t>
            </a:r>
            <a:r>
              <a:rPr lang="el-GR" dirty="0" err="1">
                <a:latin typeface="Comic Sans MS" panose="030F0702030302020204" pitchFamily="66" charset="0"/>
              </a:rPr>
              <a:t>αρτσιουμένου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l-GR" dirty="0" err="1">
                <a:latin typeface="Comic Sans MS" panose="030F0702030302020204" pitchFamily="66" charset="0"/>
              </a:rPr>
              <a:t>ματσί</a:t>
            </a:r>
            <a:r>
              <a:rPr lang="el-GR" dirty="0">
                <a:latin typeface="Comic Sans MS" panose="030F0702030302020204" pitchFamily="66" charset="0"/>
              </a:rPr>
              <a:t>, </a:t>
            </a:r>
            <a:r>
              <a:rPr lang="el-GR" dirty="0" err="1">
                <a:latin typeface="Comic Sans MS" panose="030F0702030302020204" pitchFamily="66" charset="0"/>
              </a:rPr>
              <a:t>προυγκσμένου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l-GR" dirty="0" err="1">
                <a:latin typeface="Comic Sans MS" panose="030F0702030302020204" pitchFamily="66" charset="0"/>
              </a:rPr>
              <a:t>καρτάλ</a:t>
            </a:r>
            <a:r>
              <a:rPr lang="el-GR" dirty="0">
                <a:latin typeface="Comic Sans MS" panose="030F0702030302020204" pitchFamily="66" charset="0"/>
              </a:rPr>
              <a:t>(ι), </a:t>
            </a:r>
            <a:r>
              <a:rPr lang="el-GR" dirty="0" err="1">
                <a:latin typeface="Comic Sans MS" panose="030F0702030302020204" pitchFamily="66" charset="0"/>
              </a:rPr>
              <a:t>ανασκ</a:t>
            </a:r>
            <a:r>
              <a:rPr lang="el-GR" dirty="0">
                <a:latin typeface="Comic Sans MS" panose="030F0702030302020204" pitchFamily="66" charset="0"/>
              </a:rPr>
              <a:t>(ι)</a:t>
            </a:r>
            <a:r>
              <a:rPr lang="el-GR" dirty="0" err="1">
                <a:latin typeface="Comic Sans MS" panose="030F0702030302020204" pitchFamily="66" charset="0"/>
              </a:rPr>
              <a:t>αμέν</a:t>
            </a:r>
            <a:r>
              <a:rPr lang="el-GR" dirty="0">
                <a:latin typeface="Comic Sans MS" panose="030F0702030302020204" pitchFamily="66" charset="0"/>
              </a:rPr>
              <a:t>(η) </a:t>
            </a:r>
            <a:r>
              <a:rPr lang="el-GR" dirty="0" err="1">
                <a:latin typeface="Comic Sans MS" panose="030F0702030302020204" pitchFamily="66" charset="0"/>
              </a:rPr>
              <a:t>σκληκόμυγα</a:t>
            </a:r>
            <a:r>
              <a:rPr lang="el-GR" dirty="0">
                <a:latin typeface="Comic Sans MS" panose="030F0702030302020204" pitchFamily="66" charset="0"/>
              </a:rPr>
              <a:t>. 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207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07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1016876" y="1923419"/>
            <a:ext cx="6858000" cy="17907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l-GR" sz="2700" b="1" dirty="0" err="1">
                <a:solidFill>
                  <a:srgbClr val="AEB947"/>
                </a:solidFill>
                <a:latin typeface="Comic Sans MS" pitchFamily="66" charset="0"/>
              </a:rPr>
              <a:t>Χουρατεύουμι</a:t>
            </a:r>
            <a:r>
              <a:rPr lang="el-GR" sz="2700" b="1" dirty="0">
                <a:solidFill>
                  <a:srgbClr val="AEB947"/>
                </a:solidFill>
                <a:latin typeface="Comic Sans MS" pitchFamily="66" charset="0"/>
              </a:rPr>
              <a:t> </a:t>
            </a:r>
            <a:r>
              <a:rPr lang="el-GR" sz="2700" b="1" dirty="0" err="1">
                <a:solidFill>
                  <a:srgbClr val="AEB947"/>
                </a:solidFill>
                <a:latin typeface="Comic Sans MS" pitchFamily="66" charset="0"/>
              </a:rPr>
              <a:t>Σουφλιώτκα</a:t>
            </a:r>
            <a:r>
              <a:rPr lang="el-GR" sz="2700" b="1" dirty="0">
                <a:solidFill>
                  <a:srgbClr val="AEB947"/>
                </a:solidFill>
                <a:latin typeface="Comic Sans MS" pitchFamily="66" charset="0"/>
              </a:rPr>
              <a:t>! </a:t>
            </a:r>
            <a:br>
              <a:rPr lang="el-GR" sz="2700" b="1" dirty="0">
                <a:solidFill>
                  <a:srgbClr val="AEB947"/>
                </a:solidFill>
                <a:latin typeface="Comic Sans MS" pitchFamily="66" charset="0"/>
              </a:rPr>
            </a:br>
            <a:r>
              <a:rPr lang="el-GR" sz="2700" b="1" dirty="0">
                <a:solidFill>
                  <a:srgbClr val="AEB947"/>
                </a:solidFill>
                <a:latin typeface="Comic Sans MS" pitchFamily="66" charset="0"/>
              </a:rPr>
              <a:t>Η γλώσσα μέσα από τη μαγειρική </a:t>
            </a:r>
            <a:br>
              <a:rPr lang="el-GR" sz="2700" b="1" dirty="0">
                <a:solidFill>
                  <a:srgbClr val="AEB947"/>
                </a:solidFill>
                <a:latin typeface="Comic Sans MS" pitchFamily="66" charset="0"/>
              </a:rPr>
            </a:br>
            <a:r>
              <a:rPr lang="el-GR" sz="2700" b="1" dirty="0">
                <a:solidFill>
                  <a:srgbClr val="AEB947"/>
                </a:solidFill>
                <a:latin typeface="Comic Sans MS" pitchFamily="66" charset="0"/>
              </a:rPr>
              <a:t/>
            </a:r>
            <a:br>
              <a:rPr lang="el-GR" sz="2700" b="1" dirty="0">
                <a:solidFill>
                  <a:srgbClr val="AEB947"/>
                </a:solidFill>
                <a:latin typeface="Comic Sans MS" pitchFamily="66" charset="0"/>
              </a:rPr>
            </a:br>
            <a:endParaRPr lang="el-GR" sz="2700" b="1" dirty="0">
              <a:solidFill>
                <a:srgbClr val="AEB947"/>
              </a:solidFill>
            </a:endParaRPr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>
          <a:xfrm>
            <a:off x="1016876" y="4019244"/>
            <a:ext cx="6858000" cy="1241822"/>
          </a:xfrm>
        </p:spPr>
        <p:txBody>
          <a:bodyPr>
            <a:noAutofit/>
          </a:bodyPr>
          <a:lstStyle/>
          <a:p>
            <a:r>
              <a:rPr lang="el-GR" sz="2100" dirty="0">
                <a:solidFill>
                  <a:srgbClr val="0070C0"/>
                </a:solidFill>
                <a:latin typeface="Comic Sans MS" pitchFamily="66" charset="0"/>
              </a:rPr>
              <a:t>Εισηγήτρια  </a:t>
            </a:r>
          </a:p>
          <a:p>
            <a:r>
              <a:rPr lang="el-GR" sz="2100" b="1" dirty="0">
                <a:solidFill>
                  <a:srgbClr val="0070C0"/>
                </a:solidFill>
                <a:latin typeface="Comic Sans MS" pitchFamily="66" charset="0"/>
              </a:rPr>
              <a:t>Χρυσούλα Μαμούγκα </a:t>
            </a:r>
          </a:p>
          <a:p>
            <a:r>
              <a:rPr lang="el-GR" sz="2100" dirty="0">
                <a:solidFill>
                  <a:srgbClr val="0070C0"/>
                </a:solidFill>
                <a:latin typeface="Comic Sans MS" pitchFamily="66" charset="0"/>
              </a:rPr>
              <a:t>Φιλόλογος-Μεταπτυχιακή Φοιτήτρια ΤΕΦ, ΔΠΘ 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14" y="1268760"/>
            <a:ext cx="810000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24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Επιτόπια</a:t>
            </a:r>
            <a:r>
              <a:rPr lang="el-G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l-GR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έρευνα</a:t>
            </a:r>
            <a:r>
              <a:rPr lang="el-G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  <a:br>
              <a:rPr lang="el-GR" sz="24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l-G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Η βιογραφική τεχνική </a:t>
            </a:r>
            <a:endParaRPr lang="el-GR" sz="2400" dirty="0">
              <a:solidFill>
                <a:srgbClr val="0070C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sz="3000" dirty="0">
                <a:latin typeface="Comic Sans MS" panose="030F0702030302020204" pitchFamily="66" charset="0"/>
              </a:rPr>
              <a:t>Η έρευνα για τη μαγειρική κράτησε δύο χρόνια, ήταν </a:t>
            </a:r>
            <a:r>
              <a:rPr lang="el-GR" sz="3000" dirty="0" err="1">
                <a:latin typeface="Comic Sans MS" panose="030F0702030302020204" pitchFamily="66" charset="0"/>
              </a:rPr>
              <a:t>επιτόπια</a:t>
            </a:r>
            <a:r>
              <a:rPr lang="el-GR" sz="3000" dirty="0">
                <a:latin typeface="Comic Sans MS" panose="030F0702030302020204" pitchFamily="66" charset="0"/>
              </a:rPr>
              <a:t>, ένα </a:t>
            </a:r>
            <a:r>
              <a:rPr lang="el-GR" sz="3000" dirty="0" err="1">
                <a:latin typeface="Comic Sans MS" panose="030F0702030302020204" pitchFamily="66" charset="0"/>
              </a:rPr>
              <a:t>απαραίτητο</a:t>
            </a:r>
            <a:r>
              <a:rPr lang="el-GR" sz="3000" dirty="0">
                <a:latin typeface="Comic Sans MS" panose="030F0702030302020204" pitchFamily="66" charset="0"/>
              </a:rPr>
              <a:t> και </a:t>
            </a:r>
            <a:r>
              <a:rPr lang="el-GR" sz="3000" dirty="0" err="1">
                <a:latin typeface="Comic Sans MS" panose="030F0702030302020204" pitchFamily="66" charset="0"/>
              </a:rPr>
              <a:t>αξιόπιστο</a:t>
            </a:r>
            <a:r>
              <a:rPr lang="el-GR" sz="3000" dirty="0">
                <a:latin typeface="Comic Sans MS" panose="030F0702030302020204" pitchFamily="66" charset="0"/>
              </a:rPr>
              <a:t> </a:t>
            </a:r>
            <a:r>
              <a:rPr lang="el-GR" sz="3000" dirty="0" err="1">
                <a:latin typeface="Comic Sans MS" panose="030F0702030302020204" pitchFamily="66" charset="0"/>
              </a:rPr>
              <a:t>μεθοδολογικο</a:t>
            </a:r>
            <a:r>
              <a:rPr lang="el-GR" sz="3000" dirty="0">
                <a:latin typeface="Comic Sans MS" panose="030F0702030302020204" pitchFamily="66" charset="0"/>
              </a:rPr>
              <a:t>́ </a:t>
            </a:r>
            <a:r>
              <a:rPr lang="el-GR" sz="3000" dirty="0" err="1">
                <a:latin typeface="Comic Sans MS" panose="030F0702030302020204" pitchFamily="66" charset="0"/>
              </a:rPr>
              <a:t>εργαλείο</a:t>
            </a:r>
            <a:r>
              <a:rPr lang="el-GR" sz="3000" dirty="0">
                <a:latin typeface="Comic Sans MS" panose="030F0702030302020204" pitchFamily="66" charset="0"/>
              </a:rPr>
              <a:t> για τις </a:t>
            </a:r>
            <a:r>
              <a:rPr lang="el-GR" sz="3000" dirty="0" err="1">
                <a:latin typeface="Comic Sans MS" panose="030F0702030302020204" pitchFamily="66" charset="0"/>
              </a:rPr>
              <a:t>ανθρωπιστικές</a:t>
            </a:r>
            <a:r>
              <a:rPr lang="el-GR" sz="3000" dirty="0">
                <a:latin typeface="Comic Sans MS" panose="030F0702030302020204" pitchFamily="66" charset="0"/>
              </a:rPr>
              <a:t> και </a:t>
            </a:r>
            <a:r>
              <a:rPr lang="el-GR" sz="3000" dirty="0" err="1">
                <a:latin typeface="Comic Sans MS" panose="030F0702030302020204" pitchFamily="66" charset="0"/>
              </a:rPr>
              <a:t>κοινωνικές</a:t>
            </a:r>
            <a:r>
              <a:rPr lang="el-GR" sz="3000" dirty="0">
                <a:latin typeface="Comic Sans MS" panose="030F0702030302020204" pitchFamily="66" charset="0"/>
              </a:rPr>
              <a:t> </a:t>
            </a:r>
            <a:r>
              <a:rPr lang="el-GR" sz="3000" dirty="0" err="1">
                <a:latin typeface="Comic Sans MS" panose="030F0702030302020204" pitchFamily="66" charset="0"/>
              </a:rPr>
              <a:t>επιστήμες</a:t>
            </a:r>
            <a:r>
              <a:rPr lang="el-GR" sz="3000" dirty="0">
                <a:latin typeface="Comic Sans MS" panose="030F0702030302020204" pitchFamily="66" charset="0"/>
              </a:rPr>
              <a:t> και η τεχνική που χρησιμοποιήθηκε ήταν η βιογραφική. </a:t>
            </a:r>
            <a:endParaRPr lang="en-US" sz="3000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l-GR" sz="3000" dirty="0">
                <a:latin typeface="Comic Sans MS" panose="030F0702030302020204" pitchFamily="66" charset="0"/>
              </a:rPr>
              <a:t>Η </a:t>
            </a:r>
            <a:r>
              <a:rPr lang="el-GR" sz="3000" dirty="0" err="1">
                <a:latin typeface="Comic Sans MS" panose="030F0702030302020204" pitchFamily="66" charset="0"/>
              </a:rPr>
              <a:t>τεχνικη</a:t>
            </a:r>
            <a:r>
              <a:rPr lang="el-GR" sz="3000" dirty="0">
                <a:latin typeface="Comic Sans MS" panose="030F0702030302020204" pitchFamily="66" charset="0"/>
              </a:rPr>
              <a:t>́ </a:t>
            </a:r>
            <a:r>
              <a:rPr lang="el-GR" sz="3000" dirty="0" err="1">
                <a:latin typeface="Comic Sans MS" panose="030F0702030302020204" pitchFamily="66" charset="0"/>
              </a:rPr>
              <a:t>έγκειται</a:t>
            </a:r>
            <a:r>
              <a:rPr lang="el-GR" sz="3000" dirty="0">
                <a:latin typeface="Comic Sans MS" panose="030F0702030302020204" pitchFamily="66" charset="0"/>
              </a:rPr>
              <a:t> στο </a:t>
            </a:r>
            <a:r>
              <a:rPr lang="el-GR" sz="3000" dirty="0" err="1">
                <a:latin typeface="Comic Sans MS" panose="030F0702030302020204" pitchFamily="66" charset="0"/>
              </a:rPr>
              <a:t>ότι</a:t>
            </a:r>
            <a:r>
              <a:rPr lang="el-GR" sz="3000" dirty="0">
                <a:latin typeface="Comic Sans MS" panose="030F0702030302020204" pitchFamily="66" charset="0"/>
              </a:rPr>
              <a:t> ο </a:t>
            </a:r>
            <a:r>
              <a:rPr lang="el-GR" sz="3000" dirty="0" err="1">
                <a:latin typeface="Comic Sans MS" panose="030F0702030302020204" pitchFamily="66" charset="0"/>
              </a:rPr>
              <a:t>ερωτώμενος</a:t>
            </a:r>
            <a:r>
              <a:rPr lang="el-GR" sz="3000" dirty="0">
                <a:latin typeface="Comic Sans MS" panose="030F0702030302020204" pitchFamily="66" charset="0"/>
              </a:rPr>
              <a:t> </a:t>
            </a:r>
            <a:r>
              <a:rPr lang="el-GR" sz="3000" dirty="0" err="1">
                <a:latin typeface="Comic Sans MS" panose="030F0702030302020204" pitchFamily="66" charset="0"/>
              </a:rPr>
              <a:t>διηγείται</a:t>
            </a:r>
            <a:r>
              <a:rPr lang="el-GR" sz="3000" dirty="0">
                <a:latin typeface="Comic Sans MS" panose="030F0702030302020204" pitchFamily="66" charset="0"/>
              </a:rPr>
              <a:t> </a:t>
            </a:r>
            <a:r>
              <a:rPr lang="el-GR" sz="3000" dirty="0" err="1">
                <a:latin typeface="Comic Sans MS" panose="030F0702030302020204" pitchFamily="66" charset="0"/>
              </a:rPr>
              <a:t>ελεύθερα</a:t>
            </a:r>
            <a:r>
              <a:rPr lang="el-GR" sz="3000" dirty="0">
                <a:latin typeface="Comic Sans MS" panose="030F0702030302020204" pitchFamily="66" charset="0"/>
              </a:rPr>
              <a:t> </a:t>
            </a:r>
            <a:r>
              <a:rPr lang="el-GR" sz="3000" dirty="0" err="1">
                <a:latin typeface="Comic Sans MS" panose="030F0702030302020204" pitchFamily="66" charset="0"/>
              </a:rPr>
              <a:t>ιστορίες</a:t>
            </a:r>
            <a:r>
              <a:rPr lang="el-GR" sz="3000" dirty="0">
                <a:latin typeface="Comic Sans MS" panose="030F0702030302020204" pitchFamily="66" charset="0"/>
              </a:rPr>
              <a:t> που </a:t>
            </a:r>
            <a:r>
              <a:rPr lang="el-GR" sz="3000" dirty="0" err="1">
                <a:latin typeface="Comic Sans MS" panose="030F0702030302020204" pitchFamily="66" charset="0"/>
              </a:rPr>
              <a:t>έζησε</a:t>
            </a:r>
            <a:r>
              <a:rPr lang="el-GR" sz="3000" dirty="0">
                <a:latin typeface="Comic Sans MS" panose="030F0702030302020204" pitchFamily="66" charset="0"/>
              </a:rPr>
              <a:t> ο </a:t>
            </a:r>
            <a:r>
              <a:rPr lang="el-GR" sz="3000" dirty="0" err="1">
                <a:latin typeface="Comic Sans MS" panose="030F0702030302020204" pitchFamily="66" charset="0"/>
              </a:rPr>
              <a:t>ίδιος</a:t>
            </a:r>
            <a:r>
              <a:rPr lang="el-GR" sz="3000" dirty="0">
                <a:latin typeface="Comic Sans MS" panose="030F0702030302020204" pitchFamily="66" charset="0"/>
              </a:rPr>
              <a:t>.</a:t>
            </a:r>
          </a:p>
          <a:p>
            <a:pPr>
              <a:buNone/>
            </a:pPr>
            <a:r>
              <a:rPr lang="el-GR" sz="3000" dirty="0" err="1">
                <a:latin typeface="Comic Sans MS" panose="030F0702030302020204" pitchFamily="66" charset="0"/>
              </a:rPr>
              <a:t>Όλη</a:t>
            </a:r>
            <a:r>
              <a:rPr lang="el-GR" sz="3000" dirty="0">
                <a:latin typeface="Comic Sans MS" panose="030F0702030302020204" pitchFamily="66" charset="0"/>
              </a:rPr>
              <a:t> η </a:t>
            </a:r>
            <a:r>
              <a:rPr lang="el-GR" sz="3000" dirty="0" err="1">
                <a:latin typeface="Comic Sans MS" panose="030F0702030302020204" pitchFamily="66" charset="0"/>
              </a:rPr>
              <a:t>συνέντευξη</a:t>
            </a:r>
            <a:r>
              <a:rPr lang="el-GR" sz="3000" dirty="0">
                <a:latin typeface="Comic Sans MS" panose="030F0702030302020204" pitchFamily="66" charset="0"/>
              </a:rPr>
              <a:t> </a:t>
            </a:r>
            <a:r>
              <a:rPr lang="el-GR" sz="3000" dirty="0" err="1">
                <a:latin typeface="Comic Sans MS" panose="030F0702030302020204" pitchFamily="66" charset="0"/>
              </a:rPr>
              <a:t>μαγνητοφωνείται</a:t>
            </a:r>
            <a:r>
              <a:rPr lang="el-GR" sz="3000" dirty="0">
                <a:latin typeface="Comic Sans MS" panose="030F0702030302020204" pitchFamily="66" charset="0"/>
              </a:rPr>
              <a:t>, </a:t>
            </a:r>
            <a:r>
              <a:rPr lang="el-GR" sz="3000" dirty="0" err="1">
                <a:latin typeface="Comic Sans MS" panose="030F0702030302020204" pitchFamily="66" charset="0"/>
              </a:rPr>
              <a:t>ώστε</a:t>
            </a:r>
            <a:r>
              <a:rPr lang="el-GR" sz="3000" dirty="0">
                <a:latin typeface="Comic Sans MS" panose="030F0702030302020204" pitchFamily="66" charset="0"/>
              </a:rPr>
              <a:t> να </a:t>
            </a:r>
            <a:r>
              <a:rPr lang="el-GR" sz="3000" dirty="0" err="1">
                <a:latin typeface="Comic Sans MS" panose="030F0702030302020204" pitchFamily="66" charset="0"/>
              </a:rPr>
              <a:t>μπορούν</a:t>
            </a:r>
            <a:r>
              <a:rPr lang="el-GR" sz="3000" dirty="0">
                <a:latin typeface="Comic Sans MS" panose="030F0702030302020204" pitchFamily="66" charset="0"/>
              </a:rPr>
              <a:t> </a:t>
            </a:r>
            <a:r>
              <a:rPr lang="el-GR" sz="3000" dirty="0" err="1">
                <a:latin typeface="Comic Sans MS" panose="030F0702030302020204" pitchFamily="66" charset="0"/>
              </a:rPr>
              <a:t>κατα</a:t>
            </a:r>
            <a:r>
              <a:rPr lang="el-GR" sz="3000" dirty="0">
                <a:latin typeface="Comic Sans MS" panose="030F0702030302020204" pitchFamily="66" charset="0"/>
              </a:rPr>
              <a:t>́ τη </a:t>
            </a:r>
            <a:r>
              <a:rPr lang="el-GR" sz="3000" dirty="0" err="1">
                <a:latin typeface="Comic Sans MS" panose="030F0702030302020204" pitchFamily="66" charset="0"/>
              </a:rPr>
              <a:t>διάρκεια</a:t>
            </a:r>
            <a:r>
              <a:rPr lang="el-GR" sz="3000" dirty="0">
                <a:latin typeface="Comic Sans MS" panose="030F0702030302020204" pitchFamily="66" charset="0"/>
              </a:rPr>
              <a:t> της </a:t>
            </a:r>
            <a:r>
              <a:rPr lang="el-GR" sz="3000" dirty="0" err="1">
                <a:latin typeface="Comic Sans MS" panose="030F0702030302020204" pitchFamily="66" charset="0"/>
              </a:rPr>
              <a:t>απομαγνητοφώνησης</a:t>
            </a:r>
            <a:r>
              <a:rPr lang="el-GR" sz="3000" dirty="0">
                <a:latin typeface="Comic Sans MS" panose="030F0702030302020204" pitchFamily="66" charset="0"/>
              </a:rPr>
              <a:t> να </a:t>
            </a:r>
            <a:r>
              <a:rPr lang="el-GR" sz="3000" dirty="0" err="1">
                <a:latin typeface="Comic Sans MS" panose="030F0702030302020204" pitchFamily="66" charset="0"/>
              </a:rPr>
              <a:t>σημειωθούν</a:t>
            </a:r>
            <a:r>
              <a:rPr lang="el-GR" sz="3000" dirty="0">
                <a:latin typeface="Comic Sans MS" panose="030F0702030302020204" pitchFamily="66" charset="0"/>
              </a:rPr>
              <a:t> </a:t>
            </a:r>
            <a:r>
              <a:rPr lang="el-GR" sz="3000" dirty="0" err="1">
                <a:latin typeface="Comic Sans MS" panose="030F0702030302020204" pitchFamily="66" charset="0"/>
              </a:rPr>
              <a:t>ακόμα</a:t>
            </a:r>
            <a:r>
              <a:rPr lang="el-GR" sz="3000" dirty="0">
                <a:latin typeface="Comic Sans MS" panose="030F0702030302020204" pitchFamily="66" charset="0"/>
              </a:rPr>
              <a:t> και οι </a:t>
            </a:r>
            <a:r>
              <a:rPr lang="el-GR" sz="3000" dirty="0" err="1">
                <a:latin typeface="Comic Sans MS" panose="030F0702030302020204" pitchFamily="66" charset="0"/>
              </a:rPr>
              <a:t>αποχρώσεις</a:t>
            </a:r>
            <a:r>
              <a:rPr lang="el-GR" sz="3000" dirty="0">
                <a:latin typeface="Comic Sans MS" panose="030F0702030302020204" pitchFamily="66" charset="0"/>
              </a:rPr>
              <a:t> στον </a:t>
            </a:r>
            <a:r>
              <a:rPr lang="el-GR" sz="3000" dirty="0" err="1">
                <a:latin typeface="Comic Sans MS" panose="030F0702030302020204" pitchFamily="66" charset="0"/>
              </a:rPr>
              <a:t>τόνο</a:t>
            </a:r>
            <a:r>
              <a:rPr lang="el-GR" sz="3000" dirty="0">
                <a:latin typeface="Comic Sans MS" panose="030F0702030302020204" pitchFamily="66" charset="0"/>
              </a:rPr>
              <a:t> της </a:t>
            </a:r>
            <a:r>
              <a:rPr lang="el-GR" sz="3000" dirty="0" err="1">
                <a:latin typeface="Comic Sans MS" panose="030F0702030302020204" pitchFamily="66" charset="0"/>
              </a:rPr>
              <a:t>φωνής</a:t>
            </a:r>
            <a:r>
              <a:rPr lang="el-GR" sz="3000" dirty="0">
                <a:latin typeface="Comic Sans MS" panose="030F0702030302020204" pitchFamily="66" charset="0"/>
              </a:rPr>
              <a:t>, τα </a:t>
            </a:r>
            <a:r>
              <a:rPr lang="el-GR" sz="3000" dirty="0" err="1">
                <a:latin typeface="Comic Sans MS" panose="030F0702030302020204" pitchFamily="66" charset="0"/>
              </a:rPr>
              <a:t>κομπιάσματα</a:t>
            </a:r>
            <a:r>
              <a:rPr lang="el-GR" sz="3000" dirty="0">
                <a:latin typeface="Comic Sans MS" panose="030F0702030302020204" pitchFamily="66" charset="0"/>
              </a:rPr>
              <a:t> κλπ., τα </a:t>
            </a:r>
            <a:r>
              <a:rPr lang="el-GR" sz="3000" dirty="0" err="1">
                <a:latin typeface="Comic Sans MS" panose="030F0702030302020204" pitchFamily="66" charset="0"/>
              </a:rPr>
              <a:t>οποία</a:t>
            </a:r>
            <a:r>
              <a:rPr lang="el-GR" sz="3000" dirty="0">
                <a:latin typeface="Comic Sans MS" panose="030F0702030302020204" pitchFamily="66" charset="0"/>
              </a:rPr>
              <a:t> </a:t>
            </a:r>
            <a:r>
              <a:rPr lang="el-GR" sz="3000" dirty="0" err="1">
                <a:latin typeface="Comic Sans MS" panose="030F0702030302020204" pitchFamily="66" charset="0"/>
              </a:rPr>
              <a:t>σημειώνονται</a:t>
            </a:r>
            <a:r>
              <a:rPr lang="el-GR" sz="3000" dirty="0">
                <a:latin typeface="Comic Sans MS" panose="030F0702030302020204" pitchFamily="66" charset="0"/>
              </a:rPr>
              <a:t> και </a:t>
            </a:r>
            <a:r>
              <a:rPr lang="el-GR" sz="3000" dirty="0" err="1">
                <a:latin typeface="Comic Sans MS" panose="030F0702030302020204" pitchFamily="66" charset="0"/>
              </a:rPr>
              <a:t>αναλύονται</a:t>
            </a:r>
            <a:r>
              <a:rPr lang="el-GR" sz="3000" dirty="0">
                <a:latin typeface="Comic Sans MS" panose="030F0702030302020204" pitchFamily="66" charset="0"/>
              </a:rPr>
              <a:t>.</a:t>
            </a:r>
          </a:p>
          <a:p>
            <a:pPr>
              <a:buNone/>
            </a:pPr>
            <a:endParaRPr lang="el-GR" sz="3000" dirty="0">
              <a:latin typeface="Comic Sans MS" panose="030F0702030302020204" pitchFamily="66" charset="0"/>
            </a:endParaRPr>
          </a:p>
          <a:p>
            <a:endParaRPr lang="el-GR" sz="27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l-GR" sz="2700" dirty="0">
              <a:latin typeface="Comic Sans MS" panose="030F0702030302020204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377" y="1029891"/>
            <a:ext cx="810000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29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ctrTitle"/>
          </p:nvPr>
        </p:nvSpPr>
        <p:spPr>
          <a:xfrm>
            <a:off x="1143000" y="4489848"/>
            <a:ext cx="6075000" cy="710802"/>
          </a:xfrm>
        </p:spPr>
        <p:txBody>
          <a:bodyPr rtlCol="0">
            <a:normAutofit fontScale="90000"/>
          </a:bodyPr>
          <a:lstStyle/>
          <a:p>
            <a:r>
              <a:rPr lang="el-GR" sz="3000" b="1" dirty="0" err="1">
                <a:solidFill>
                  <a:srgbClr val="FFC000"/>
                </a:solidFill>
                <a:latin typeface="Comic Sans MS" pitchFamily="66" charset="0"/>
              </a:rPr>
              <a:t>Θρακιώτκα</a:t>
            </a:r>
            <a:r>
              <a:rPr lang="el-GR" sz="30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l-GR" sz="3000" b="1" dirty="0" err="1">
                <a:solidFill>
                  <a:srgbClr val="FFC000"/>
                </a:solidFill>
                <a:latin typeface="Comic Sans MS" pitchFamily="66" charset="0"/>
              </a:rPr>
              <a:t>Μαϊρέματα</a:t>
            </a:r>
            <a:r>
              <a:rPr lang="el-GR" sz="3000" b="1" dirty="0">
                <a:solidFill>
                  <a:srgbClr val="FFC000"/>
                </a:solidFill>
                <a:latin typeface="Comic Sans MS" pitchFamily="66" charset="0"/>
              </a:rPr>
              <a:t>:</a:t>
            </a:r>
            <a:br>
              <a:rPr lang="el-GR" sz="3000" b="1" dirty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el-GR" sz="1650" b="1" dirty="0">
                <a:solidFill>
                  <a:srgbClr val="FFC000"/>
                </a:solidFill>
                <a:latin typeface="Comic Sans MS" pitchFamily="66" charset="0"/>
              </a:rPr>
              <a:t>το πρώτο βιβλίο μαγειρικής με την βιογραφική τεχνική της επιτόπιας έρευνας, το οποίο  έχει γραφτεί εξ’ ολοκλήρου το θρακιώτικο ιδίωμα   </a:t>
            </a: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F4B3133A-BE3A-497A-9018-A26462F9B9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554" b="22701"/>
          <a:stretch/>
        </p:blipFill>
        <p:spPr>
          <a:xfrm>
            <a:off x="5281678" y="1556792"/>
            <a:ext cx="1906265" cy="2744109"/>
          </a:xfrm>
          <a:prstGeom prst="rect">
            <a:avLst/>
          </a:prstGeom>
        </p:spPr>
      </p:pic>
      <p:pic>
        <p:nvPicPr>
          <p:cNvPr id="24" name="Θέση εικόνας 23">
            <a:extLst>
              <a:ext uri="{FF2B5EF4-FFF2-40B4-BE49-F238E27FC236}">
                <a16:creationId xmlns:a16="http://schemas.microsoft.com/office/drawing/2014/main" id="{6BAD94B8-D794-4C7F-B261-C7B1959E91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r="2081"/>
          <a:stretch>
            <a:fillRect/>
          </a:stretch>
        </p:blipFill>
        <p:spPr>
          <a:xfrm rot="5400000">
            <a:off x="1778459" y="1539032"/>
            <a:ext cx="2486025" cy="1945481"/>
          </a:xfr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320" y="313100"/>
            <a:ext cx="1243692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6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776006-C421-4F93-B4A4-C6C0D8DCB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58" y="1457005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 </a:t>
            </a:r>
            <a:br>
              <a:rPr lang="el-GR" dirty="0"/>
            </a:br>
            <a:endParaRPr lang="el-GR" sz="27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9F5769-C8E8-4CEB-A07C-7AD1BA899882}"/>
              </a:ext>
            </a:extLst>
          </p:cNvPr>
          <p:cNvSpPr txBox="1"/>
          <p:nvPr/>
        </p:nvSpPr>
        <p:spPr>
          <a:xfrm>
            <a:off x="3961263" y="2290265"/>
            <a:ext cx="4421874" cy="4725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l-GR" sz="2100" b="1" dirty="0" err="1">
                <a:solidFill>
                  <a:srgbClr val="FFC000"/>
                </a:solidFill>
                <a:latin typeface="Comic Sans MS" pitchFamily="66" charset="0"/>
              </a:rPr>
              <a:t>Μπάμπου</a:t>
            </a:r>
            <a:endParaRPr lang="el-GR" sz="2100" dirty="0">
              <a:solidFill>
                <a:srgbClr val="0070C0"/>
              </a:solidFill>
              <a:latin typeface="Comic Sans MS" pitchFamily="66" charset="0"/>
            </a:endParaRPr>
          </a:p>
          <a:p>
            <a:pPr algn="just">
              <a:lnSpc>
                <a:spcPct val="115000"/>
              </a:lnSpc>
            </a:pPr>
            <a:r>
              <a:rPr lang="el-GR" sz="2100" dirty="0">
                <a:solidFill>
                  <a:srgbClr val="0070C0"/>
                </a:solidFill>
                <a:latin typeface="Comic Sans MS" pitchFamily="66" charset="0"/>
              </a:rPr>
              <a:t>Τα </a:t>
            </a:r>
            <a:r>
              <a:rPr lang="el-GR" sz="2100" dirty="0" err="1">
                <a:solidFill>
                  <a:srgbClr val="0070C0"/>
                </a:solidFill>
                <a:latin typeface="Comic Sans MS" pitchFamily="66" charset="0"/>
              </a:rPr>
              <a:t>τσισίτια</a:t>
            </a:r>
            <a:r>
              <a:rPr lang="el-GR" sz="2100" dirty="0">
                <a:solidFill>
                  <a:srgbClr val="0070C0"/>
                </a:solidFill>
                <a:latin typeface="Comic Sans MS" pitchFamily="66" charset="0"/>
              </a:rPr>
              <a:t> -τα υλικά:</a:t>
            </a:r>
            <a:endParaRPr lang="el-GR" dirty="0">
              <a:solidFill>
                <a:srgbClr val="4472C4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15000"/>
              </a:lnSpc>
              <a:spcBef>
                <a:spcPts val="450"/>
              </a:spcBef>
              <a:buFont typeface="Symbol" panose="05050102010706020507" pitchFamily="18" charset="2"/>
              <a:buChar char=""/>
            </a:pP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Πρώτον </a:t>
            </a: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γκζουνίσια</a:t>
            </a: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άντιρα</a:t>
            </a: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 15 </a:t>
            </a: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φουρκιές</a:t>
            </a: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 (τα καθαρίζουμε κι τα </a:t>
            </a: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πλένουμι</a:t>
            </a: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 ως που ν’ ασπρίσουν).</a:t>
            </a:r>
          </a:p>
          <a:p>
            <a:pPr marL="257175" indent="-257175" algn="just">
              <a:lnSpc>
                <a:spcPct val="115000"/>
              </a:lnSpc>
              <a:spcBef>
                <a:spcPts val="450"/>
              </a:spcBef>
              <a:buFont typeface="Symbol" panose="05050102010706020507" pitchFamily="18" charset="2"/>
              <a:buChar char=""/>
            </a:pP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Γκζουνίσιου</a:t>
            </a: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 κρέας δυο κιλά.</a:t>
            </a:r>
          </a:p>
          <a:p>
            <a:pPr marL="257175" indent="-257175" algn="just">
              <a:lnSpc>
                <a:spcPct val="115000"/>
              </a:lnSpc>
              <a:spcBef>
                <a:spcPts val="450"/>
              </a:spcBef>
              <a:buFont typeface="Symbol" panose="05050102010706020507" pitchFamily="18" charset="2"/>
              <a:buChar char=""/>
            </a:pP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Μουσκαρίσιου</a:t>
            </a: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 κρέας δύο κιλά.</a:t>
            </a:r>
          </a:p>
          <a:p>
            <a:pPr marL="257175" indent="-257175" algn="just">
              <a:lnSpc>
                <a:spcPct val="115000"/>
              </a:lnSpc>
              <a:spcBef>
                <a:spcPts val="450"/>
              </a:spcBef>
              <a:buFont typeface="Symbol" panose="05050102010706020507" pitchFamily="18" charset="2"/>
              <a:buChar char=""/>
            </a:pP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Γκζουνίσιου</a:t>
            </a: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τζγιερ</a:t>
            </a: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’ διακόσια πενήντα γραμμάρια κι διακόσια πενήντα </a:t>
            </a: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Μουσκαρίσιου</a:t>
            </a: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τζγιερ</a:t>
            </a:r>
            <a:endParaRPr lang="el-GR" sz="1500" dirty="0">
              <a:latin typeface="Comic Sans MS" panose="030F0702030302020204" pitchFamily="66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257175" indent="-257175" algn="just">
              <a:lnSpc>
                <a:spcPct val="115000"/>
              </a:lnSpc>
              <a:spcBef>
                <a:spcPts val="450"/>
              </a:spcBef>
              <a:buFont typeface="Symbol" panose="05050102010706020507" pitchFamily="18" charset="2"/>
              <a:buChar char=""/>
            </a:pP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Πράσα τρία κι μια </a:t>
            </a: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χουφτούδα</a:t>
            </a: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  </a:t>
            </a: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ρυζ</a:t>
            </a: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’</a:t>
            </a:r>
          </a:p>
          <a:p>
            <a:pPr marL="257175" indent="-257175" algn="just">
              <a:lnSpc>
                <a:spcPct val="115000"/>
              </a:lnSpc>
              <a:spcBef>
                <a:spcPts val="450"/>
              </a:spcBef>
              <a:buFont typeface="Symbol" panose="05050102010706020507" pitchFamily="18" charset="2"/>
              <a:buChar char=""/>
            </a:pP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Τουρλιού</a:t>
            </a: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- </a:t>
            </a: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τουρλιού</a:t>
            </a: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 μπαχάρια: </a:t>
            </a: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μαυρουπίπερου</a:t>
            </a: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μπαχάρ</a:t>
            </a: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’, κύμινου κι κόκκινου </a:t>
            </a: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πιπέρ’λίγο</a:t>
            </a:r>
            <a:endParaRPr lang="el-GR" sz="1500" dirty="0">
              <a:latin typeface="Comic Sans MS" panose="030F0702030302020204" pitchFamily="66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257175" indent="-257175">
              <a:lnSpc>
                <a:spcPct val="110000"/>
              </a:lnSpc>
              <a:spcBef>
                <a:spcPts val="450"/>
              </a:spcBef>
              <a:buClr>
                <a:srgbClr val="1F3864"/>
              </a:buClr>
              <a:buFont typeface="Symbol" panose="05050102010706020507" pitchFamily="18" charset="2"/>
              <a:buChar char=""/>
            </a:pPr>
            <a:endParaRPr lang="el-GR" sz="1350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7695" indent="-102870">
              <a:lnSpc>
                <a:spcPct val="110000"/>
              </a:lnSpc>
              <a:spcBef>
                <a:spcPts val="450"/>
              </a:spcBef>
            </a:pPr>
            <a:r>
              <a:rPr lang="el-GR" sz="1350" dirty="0">
                <a:solidFill>
                  <a:srgbClr val="44546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l-GR" sz="1350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11" y="2133718"/>
            <a:ext cx="2559004" cy="3263504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476672"/>
            <a:ext cx="1243692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776006-C421-4F93-B4A4-C6C0D8DCB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58" y="1457005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 </a:t>
            </a:r>
            <a:br>
              <a:rPr lang="el-GR" dirty="0"/>
            </a:br>
            <a:endParaRPr lang="el-GR" sz="27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9F5769-C8E8-4CEB-A07C-7AD1BA899882}"/>
              </a:ext>
            </a:extLst>
          </p:cNvPr>
          <p:cNvSpPr txBox="1"/>
          <p:nvPr/>
        </p:nvSpPr>
        <p:spPr>
          <a:xfrm>
            <a:off x="3961263" y="2290266"/>
            <a:ext cx="4421874" cy="4510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l-GR" sz="2100" b="1" dirty="0" err="1">
                <a:solidFill>
                  <a:srgbClr val="FFC000"/>
                </a:solidFill>
                <a:latin typeface="Comic Sans MS" pitchFamily="66" charset="0"/>
              </a:rPr>
              <a:t>Μπάμπου</a:t>
            </a:r>
            <a:endParaRPr lang="el-GR" sz="2100" dirty="0">
              <a:solidFill>
                <a:srgbClr val="0070C0"/>
              </a:solidFill>
              <a:latin typeface="Comic Sans MS" pitchFamily="66" charset="0"/>
            </a:endParaRPr>
          </a:p>
          <a:p>
            <a:pPr algn="just">
              <a:lnSpc>
                <a:spcPct val="115000"/>
              </a:lnSpc>
            </a:pPr>
            <a:r>
              <a:rPr lang="el-GR" sz="2100" dirty="0">
                <a:solidFill>
                  <a:srgbClr val="0070C0"/>
                </a:solidFill>
                <a:latin typeface="Comic Sans MS" pitchFamily="66" charset="0"/>
              </a:rPr>
              <a:t>Τα……………… -τα υλικά:</a:t>
            </a:r>
            <a:endParaRPr lang="el-GR" dirty="0">
              <a:solidFill>
                <a:srgbClr val="4472C4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15000"/>
              </a:lnSpc>
              <a:spcBef>
                <a:spcPts val="450"/>
              </a:spcBef>
              <a:buFont typeface="Symbol" panose="05050102010706020507" pitchFamily="18" charset="2"/>
              <a:buChar char=""/>
            </a:pP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Πρώτον ………… </a:t>
            </a: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άντιρα</a:t>
            </a: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 15………… (τα καθαρίζουμε κι τα </a:t>
            </a: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πλένουμι</a:t>
            </a: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 ως που ν’ ασπρίσουν).</a:t>
            </a:r>
          </a:p>
          <a:p>
            <a:pPr marL="257175" indent="-257175" algn="just">
              <a:lnSpc>
                <a:spcPct val="115000"/>
              </a:lnSpc>
              <a:spcBef>
                <a:spcPts val="450"/>
              </a:spcBef>
              <a:buFont typeface="Symbol" panose="05050102010706020507" pitchFamily="18" charset="2"/>
              <a:buChar char=""/>
            </a:pP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…………… κρέας δυο κιλά.</a:t>
            </a:r>
          </a:p>
          <a:p>
            <a:pPr marL="257175" indent="-257175" algn="just">
              <a:lnSpc>
                <a:spcPct val="115000"/>
              </a:lnSpc>
              <a:spcBef>
                <a:spcPts val="450"/>
              </a:spcBef>
              <a:buFont typeface="Symbol" panose="05050102010706020507" pitchFamily="18" charset="2"/>
              <a:buChar char=""/>
            </a:pP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Μουσκαρίσιου</a:t>
            </a: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 κρέας δύο κιλά.</a:t>
            </a:r>
          </a:p>
          <a:p>
            <a:pPr marL="257175" indent="-257175" algn="just">
              <a:lnSpc>
                <a:spcPct val="115000"/>
              </a:lnSpc>
              <a:spcBef>
                <a:spcPts val="450"/>
              </a:spcBef>
              <a:buFont typeface="Symbol" panose="05050102010706020507" pitchFamily="18" charset="2"/>
              <a:buChar char=""/>
            </a:pP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Γκζουνίσιου</a:t>
            </a: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 ……… διακόσια πενήντα γραμμάρια κι διακόσια πενήντα </a:t>
            </a: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Μουσκαρίσιου</a:t>
            </a: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τζγιερ</a:t>
            </a:r>
            <a:endParaRPr lang="el-GR" sz="1500" dirty="0">
              <a:latin typeface="Comic Sans MS" panose="030F0702030302020204" pitchFamily="66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257175" indent="-257175" algn="just">
              <a:lnSpc>
                <a:spcPct val="115000"/>
              </a:lnSpc>
              <a:spcBef>
                <a:spcPts val="450"/>
              </a:spcBef>
              <a:buFont typeface="Symbol" panose="05050102010706020507" pitchFamily="18" charset="2"/>
              <a:buChar char=""/>
            </a:pP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Πράσα τρία κι μια ……….  </a:t>
            </a: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ρυζ</a:t>
            </a: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’</a:t>
            </a:r>
          </a:p>
          <a:p>
            <a:pPr marL="257175" indent="-257175" algn="just">
              <a:lnSpc>
                <a:spcPct val="115000"/>
              </a:lnSpc>
              <a:spcBef>
                <a:spcPts val="450"/>
              </a:spcBef>
              <a:buFont typeface="Symbol" panose="05050102010706020507" pitchFamily="18" charset="2"/>
              <a:buChar char=""/>
            </a:pP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Τουρλιού</a:t>
            </a: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-…………… μπαχάρια: </a:t>
            </a: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μαυρουπίπερου</a:t>
            </a: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μπαχάρ</a:t>
            </a:r>
            <a:r>
              <a:rPr lang="el-GR" sz="1500" dirty="0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’, κύμινου κι κόκκινου </a:t>
            </a:r>
            <a:r>
              <a:rPr lang="el-GR" sz="1500" dirty="0" err="1"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πιπέρ’λίγο</a:t>
            </a:r>
            <a:endParaRPr lang="el-GR" sz="1500" dirty="0">
              <a:latin typeface="Comic Sans MS" panose="030F0702030302020204" pitchFamily="66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257175" indent="-257175">
              <a:lnSpc>
                <a:spcPct val="110000"/>
              </a:lnSpc>
              <a:spcBef>
                <a:spcPts val="450"/>
              </a:spcBef>
              <a:buClr>
                <a:srgbClr val="1F3864"/>
              </a:buClr>
              <a:buFont typeface="Symbol" panose="05050102010706020507" pitchFamily="18" charset="2"/>
              <a:buChar char=""/>
            </a:pPr>
            <a:endParaRPr lang="el-GR" sz="1500" dirty="0">
              <a:solidFill>
                <a:srgbClr val="44546A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7695" indent="-102870">
              <a:lnSpc>
                <a:spcPct val="110000"/>
              </a:lnSpc>
              <a:spcBef>
                <a:spcPts val="450"/>
              </a:spcBef>
            </a:pPr>
            <a:r>
              <a:rPr lang="el-GR" sz="1500" dirty="0">
                <a:solidFill>
                  <a:srgbClr val="44546A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11" y="2133718"/>
            <a:ext cx="2559004" cy="3263504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127" y="835158"/>
            <a:ext cx="1243692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9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Θέση περιεχομένου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859043"/>
              </p:ext>
            </p:extLst>
          </p:nvPr>
        </p:nvGraphicFramePr>
        <p:xfrm>
          <a:off x="1554163" y="1600200"/>
          <a:ext cx="603567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Παρουσίαση" r:id="rId3" imgW="4570530" imgH="3427333" progId="PowerPoint.Show.12">
                  <p:embed/>
                </p:oleObj>
              </mc:Choice>
              <mc:Fallback>
                <p:oleObj name="Παρουσίαση" r:id="rId3" imgW="4570530" imgH="342733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1600200"/>
                        <a:ext cx="6035675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4350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4860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85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Comic Sans MS" panose="030F0702030302020204" pitchFamily="66" charset="0"/>
              </a:rPr>
              <a:t>Άσκηση: </a:t>
            </a:r>
            <a:br>
              <a:rPr lang="el-GR" sz="2000" dirty="0" smtClean="0">
                <a:latin typeface="Comic Sans MS" panose="030F0702030302020204" pitchFamily="66" charset="0"/>
              </a:rPr>
            </a:br>
            <a:r>
              <a:rPr lang="el-GR" sz="2000" dirty="0" smtClean="0">
                <a:latin typeface="Comic Sans MS" panose="030F0702030302020204" pitchFamily="66" charset="0"/>
              </a:rPr>
              <a:t>κατανόηση διαλεκτικού προφορικού λόγου</a:t>
            </a:r>
            <a:br>
              <a:rPr lang="el-GR" sz="2000" dirty="0" smtClean="0">
                <a:latin typeface="Comic Sans MS" panose="030F0702030302020204" pitchFamily="66" charset="0"/>
              </a:rPr>
            </a:br>
            <a:r>
              <a:rPr lang="el-GR" sz="2000" dirty="0" smtClean="0">
                <a:latin typeface="Comic Sans MS" panose="030F0702030302020204" pitchFamily="66" charset="0"/>
              </a:rPr>
              <a:t>/συμπλήρωση κενών </a:t>
            </a:r>
            <a:endParaRPr lang="el-GR" sz="2000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192814" cy="4525963"/>
          </a:xfrm>
        </p:spPr>
        <p:txBody>
          <a:bodyPr/>
          <a:lstStyle/>
          <a:p>
            <a:r>
              <a:rPr lang="el-GR" sz="2400" dirty="0" smtClean="0">
                <a:latin typeface="Comic Sans MS" panose="030F0702030302020204" pitchFamily="66" charset="0"/>
              </a:rPr>
              <a:t>Θα σας παρουσιάσουμε δύο τραγούδια σε θρακιώτικη/</a:t>
            </a:r>
            <a:r>
              <a:rPr lang="el-GR" sz="2400" dirty="0" err="1" smtClean="0">
                <a:latin typeface="Comic Sans MS" panose="030F0702030302020204" pitchFamily="66" charset="0"/>
              </a:rPr>
              <a:t>σουφλιώτικη</a:t>
            </a:r>
            <a:r>
              <a:rPr lang="el-GR" sz="2400" dirty="0" smtClean="0">
                <a:latin typeface="Comic Sans MS" panose="030F0702030302020204" pitchFamily="66" charset="0"/>
              </a:rPr>
              <a:t> διάλεκτο:</a:t>
            </a:r>
          </a:p>
          <a:p>
            <a:r>
              <a:rPr lang="el-GR" sz="2400" dirty="0" smtClean="0">
                <a:latin typeface="Comic Sans MS" panose="030F0702030302020204" pitchFamily="66" charset="0"/>
              </a:rPr>
              <a:t>1. Μια χιουμοριστική παραλλαγή από τον Δημοσθένη </a:t>
            </a:r>
            <a:r>
              <a:rPr lang="el-GR" sz="2400" dirty="0" err="1">
                <a:latin typeface="Comic Sans MS" panose="030F0702030302020204" pitchFamily="66" charset="0"/>
              </a:rPr>
              <a:t>Α</a:t>
            </a:r>
            <a:r>
              <a:rPr lang="el-GR" sz="2400" dirty="0" err="1" smtClean="0">
                <a:latin typeface="Comic Sans MS" panose="030F0702030302020204" pitchFamily="66" charset="0"/>
              </a:rPr>
              <a:t>ρχοντούλη</a:t>
            </a:r>
            <a:r>
              <a:rPr lang="el-GR" sz="2400" dirty="0" smtClean="0">
                <a:latin typeface="Comic Sans MS" panose="030F0702030302020204" pitchFamily="66" charset="0"/>
              </a:rPr>
              <a:t> του σπουδαίου τραγουδιού «Άλλος για Χίο τράβηξε» του Δήμου </a:t>
            </a:r>
            <a:r>
              <a:rPr lang="el-GR" sz="2400" dirty="0" err="1" smtClean="0">
                <a:latin typeface="Comic Sans MS" panose="030F0702030302020204" pitchFamily="66" charset="0"/>
              </a:rPr>
              <a:t>Μούτση</a:t>
            </a:r>
            <a:r>
              <a:rPr lang="el-GR" sz="2400" dirty="0" smtClean="0">
                <a:latin typeface="Comic Sans MS" panose="030F0702030302020204" pitchFamily="66" charset="0"/>
              </a:rPr>
              <a:t>, σε στίχους του Μάνου Ελευθερίου, από τον δίσκο ‘</a:t>
            </a:r>
            <a:r>
              <a:rPr lang="el-GR" sz="2400" dirty="0" err="1" smtClean="0">
                <a:latin typeface="Comic Sans MS" panose="030F0702030302020204" pitchFamily="66" charset="0"/>
              </a:rPr>
              <a:t>Αγιος</a:t>
            </a:r>
            <a:r>
              <a:rPr lang="el-GR" sz="2400" dirty="0" smtClean="0">
                <a:latin typeface="Comic Sans MS" panose="030F0702030302020204" pitchFamily="66" charset="0"/>
              </a:rPr>
              <a:t> Φεβρουάριος</a:t>
            </a:r>
            <a:r>
              <a:rPr lang="el-GR" dirty="0" smtClean="0"/>
              <a:t>’ (1972)</a:t>
            </a:r>
          </a:p>
          <a:p>
            <a:r>
              <a:rPr lang="el-GR" dirty="0" smtClean="0"/>
              <a:t>2</a:t>
            </a:r>
            <a:r>
              <a:rPr lang="el-GR" sz="2400" dirty="0" smtClean="0">
                <a:latin typeface="Comic Sans MS" panose="030F0702030302020204" pitchFamily="66" charset="0"/>
              </a:rPr>
              <a:t>. ‘</a:t>
            </a:r>
            <a:r>
              <a:rPr lang="el-GR" sz="2400" dirty="0" err="1" smtClean="0">
                <a:latin typeface="Comic Sans MS" panose="030F0702030302020204" pitchFamily="66" charset="0"/>
              </a:rPr>
              <a:t>Ενα</a:t>
            </a:r>
            <a:r>
              <a:rPr lang="el-GR" sz="2400" dirty="0" smtClean="0">
                <a:latin typeface="Comic Sans MS" panose="030F0702030302020204" pitchFamily="66" charset="0"/>
              </a:rPr>
              <a:t> σπουδαίο δημοτικό τραγούδι της Θράκης</a:t>
            </a:r>
          </a:p>
          <a:p>
            <a:pPr marL="0" indent="0">
              <a:buNone/>
            </a:pPr>
            <a:r>
              <a:rPr lang="el-GR" sz="2400" dirty="0">
                <a:latin typeface="Comic Sans MS" panose="030F0702030302020204" pitchFamily="66" charset="0"/>
              </a:rPr>
              <a:t> </a:t>
            </a:r>
            <a:r>
              <a:rPr lang="el-GR" sz="2400" dirty="0" smtClean="0">
                <a:latin typeface="Comic Sans MS" panose="030F0702030302020204" pitchFamily="66" charset="0"/>
              </a:rPr>
              <a:t>  «</a:t>
            </a:r>
            <a:r>
              <a:rPr lang="el-GR" sz="2400" dirty="0" err="1">
                <a:latin typeface="Comic Sans MS" panose="030F0702030302020204" pitchFamily="66" charset="0"/>
              </a:rPr>
              <a:t>Ά</a:t>
            </a:r>
            <a:r>
              <a:rPr lang="el-GR" sz="2400" dirty="0" err="1" smtClean="0">
                <a:latin typeface="Comic Sans MS" panose="030F0702030302020204" pitchFamily="66" charset="0"/>
              </a:rPr>
              <a:t>ντα</a:t>
            </a:r>
            <a:r>
              <a:rPr lang="el-GR" sz="2400" dirty="0" smtClean="0">
                <a:latin typeface="Comic Sans MS" panose="030F0702030302020204" pitchFamily="66" charset="0"/>
              </a:rPr>
              <a:t> ‘</a:t>
            </a:r>
            <a:r>
              <a:rPr lang="el-GR" sz="2400" dirty="0" err="1" smtClean="0">
                <a:latin typeface="Comic Sans MS" panose="030F0702030302020204" pitchFamily="66" charset="0"/>
              </a:rPr>
              <a:t>μαν</a:t>
            </a:r>
            <a:r>
              <a:rPr lang="el-GR" sz="2400" dirty="0" smtClean="0">
                <a:latin typeface="Comic Sans MS" panose="030F0702030302020204" pitchFamily="66" charset="0"/>
              </a:rPr>
              <a:t> παλικάρι»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DCFAC75-482B-41BA-93A6-F63D849F7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37" y="188641"/>
            <a:ext cx="165600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2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AFD5DD-9E8A-4E2C-BC98-E37E14DFE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400" dirty="0" smtClean="0">
                <a:latin typeface="Comic Sans MS" panose="030F0702030302020204" pitchFamily="66" charset="0"/>
              </a:rPr>
              <a:t>Άλλος για Χίο τράβηξε</a:t>
            </a:r>
            <a:br>
              <a:rPr lang="el-GR" sz="2400" dirty="0" smtClean="0">
                <a:latin typeface="Comic Sans MS" panose="030F0702030302020204" pitchFamily="66" charset="0"/>
              </a:rPr>
            </a:br>
            <a:r>
              <a:rPr lang="el-GR" sz="2400" dirty="0" err="1" smtClean="0">
                <a:latin typeface="Comic Sans MS" panose="030F0702030302020204" pitchFamily="66" charset="0"/>
              </a:rPr>
              <a:t>συνθ.Δήμος</a:t>
            </a:r>
            <a:r>
              <a:rPr lang="el-GR" sz="2400" dirty="0" smtClean="0">
                <a:latin typeface="Comic Sans MS" panose="030F0702030302020204" pitchFamily="66" charset="0"/>
              </a:rPr>
              <a:t> </a:t>
            </a:r>
            <a:r>
              <a:rPr lang="el-GR" sz="2400" dirty="0" err="1" smtClean="0">
                <a:latin typeface="Comic Sans MS" panose="030F0702030302020204" pitchFamily="66" charset="0"/>
              </a:rPr>
              <a:t>Μούτσης</a:t>
            </a:r>
            <a:r>
              <a:rPr lang="el-GR" sz="2400" dirty="0" smtClean="0">
                <a:latin typeface="Comic Sans MS" panose="030F0702030302020204" pitchFamily="66" charset="0"/>
              </a:rPr>
              <a:t/>
            </a:r>
            <a:br>
              <a:rPr lang="el-GR" sz="2400" dirty="0" smtClean="0">
                <a:latin typeface="Comic Sans MS" panose="030F0702030302020204" pitchFamily="66" charset="0"/>
              </a:rPr>
            </a:br>
            <a:r>
              <a:rPr lang="el-GR" sz="2400" dirty="0" smtClean="0">
                <a:latin typeface="Comic Sans MS" panose="030F0702030302020204" pitchFamily="66" charset="0"/>
              </a:rPr>
              <a:t>(</a:t>
            </a:r>
            <a:r>
              <a:rPr lang="el-GR" sz="2400" dirty="0" err="1" smtClean="0">
                <a:latin typeface="Comic Sans MS" panose="030F0702030302020204" pitchFamily="66" charset="0"/>
              </a:rPr>
              <a:t>παραλλαή</a:t>
            </a:r>
            <a:r>
              <a:rPr lang="el-GR" sz="2400" dirty="0" smtClean="0">
                <a:latin typeface="Comic Sans MS" panose="030F0702030302020204" pitchFamily="66" charset="0"/>
              </a:rPr>
              <a:t>  </a:t>
            </a:r>
            <a:r>
              <a:rPr lang="el-GR" sz="2400" dirty="0" err="1" smtClean="0">
                <a:latin typeface="Comic Sans MS" panose="030F0702030302020204" pitchFamily="66" charset="0"/>
              </a:rPr>
              <a:t>σουφλιωτιστί</a:t>
            </a:r>
            <a:r>
              <a:rPr lang="el-GR" sz="2400" dirty="0" smtClean="0">
                <a:latin typeface="Comic Sans MS" panose="030F0702030302020204" pitchFamily="66" charset="0"/>
              </a:rPr>
              <a:t>) 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842FBC-84A1-4C84-9CA4-986EBC64D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Μεσ΄ στα ________ </a:t>
            </a:r>
            <a:r>
              <a:rPr lang="el-GR" dirty="0" err="1">
                <a:latin typeface="Comic Sans MS" panose="030F0702030302020204" pitchFamily="66" charset="0"/>
              </a:rPr>
              <a:t>σκούζουνι</a:t>
            </a:r>
            <a:endParaRPr lang="el-G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dirty="0" err="1">
                <a:latin typeface="Comic Sans MS" panose="030F0702030302020204" pitchFamily="66" charset="0"/>
              </a:rPr>
              <a:t>ουλιμιρίς</a:t>
            </a:r>
            <a:r>
              <a:rPr lang="el-GR" dirty="0">
                <a:latin typeface="Comic Sans MS" panose="030F0702030302020204" pitchFamily="66" charset="0"/>
              </a:rPr>
              <a:t> ________</a:t>
            </a:r>
          </a:p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κι δεν </a:t>
            </a:r>
            <a:r>
              <a:rPr lang="el-GR" dirty="0" err="1">
                <a:latin typeface="Comic Sans MS" panose="030F0702030302020204" pitchFamily="66" charset="0"/>
              </a:rPr>
              <a:t>μπουρώ</a:t>
            </a:r>
            <a:r>
              <a:rPr lang="el-GR" dirty="0">
                <a:latin typeface="Comic Sans MS" panose="030F0702030302020204" pitchFamily="66" charset="0"/>
              </a:rPr>
              <a:t> να κλείσου ματ΄</a:t>
            </a:r>
          </a:p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γιατί του ______ κλαίει</a:t>
            </a:r>
          </a:p>
          <a:p>
            <a:pPr marL="0" indent="0">
              <a:buNone/>
            </a:pPr>
            <a:endParaRPr lang="el-G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Άλλους για ______</a:t>
            </a:r>
            <a:r>
              <a:rPr lang="el-GR" dirty="0" err="1">
                <a:latin typeface="Comic Sans MS" panose="030F0702030302020204" pitchFamily="66" charset="0"/>
              </a:rPr>
              <a:t>τράβηξη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l-GR" dirty="0" err="1">
                <a:latin typeface="Comic Sans MS" panose="030F0702030302020204" pitchFamily="66" charset="0"/>
              </a:rPr>
              <a:t>πήγι</a:t>
            </a:r>
            <a:endParaRPr lang="el-G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κι άλλους για ________</a:t>
            </a:r>
          </a:p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κι άλλους στου _______του </a:t>
            </a:r>
            <a:r>
              <a:rPr lang="el-GR" dirty="0" err="1">
                <a:latin typeface="Comic Sans MS" panose="030F0702030302020204" pitchFamily="66" charset="0"/>
              </a:rPr>
              <a:t>πουτάμ</a:t>
            </a:r>
            <a:r>
              <a:rPr lang="el-GR" dirty="0">
                <a:latin typeface="Comic Sans MS" panose="030F0702030302020204" pitchFamily="66" charset="0"/>
              </a:rPr>
              <a:t>΄</a:t>
            </a:r>
          </a:p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________ μι </a:t>
            </a:r>
            <a:r>
              <a:rPr lang="el-GR" dirty="0" err="1">
                <a:latin typeface="Comic Sans MS" panose="030F0702030302020204" pitchFamily="66" charset="0"/>
              </a:rPr>
              <a:t>τ΄αμάξι</a:t>
            </a:r>
            <a:r>
              <a:rPr lang="el-GR" dirty="0">
                <a:latin typeface="Comic Sans MS" panose="030F0702030302020204" pitchFamily="66" charset="0"/>
              </a:rPr>
              <a:t>    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DCFAC75-482B-41BA-93A6-F63D849F7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37" y="188641"/>
            <a:ext cx="165600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51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latin typeface="Comic Sans MS" panose="030F0702030302020204" pitchFamily="66" charset="0"/>
              </a:rPr>
              <a:t>Άλλος για Χίο τράβηξε</a:t>
            </a:r>
            <a:br>
              <a:rPr lang="el-GR" sz="2000" dirty="0">
                <a:latin typeface="Comic Sans MS" panose="030F0702030302020204" pitchFamily="66" charset="0"/>
              </a:rPr>
            </a:br>
            <a:r>
              <a:rPr lang="el-GR" sz="2000" dirty="0" err="1">
                <a:latin typeface="Comic Sans MS" panose="030F0702030302020204" pitchFamily="66" charset="0"/>
              </a:rPr>
              <a:t>συνθ.Δήμος</a:t>
            </a:r>
            <a:r>
              <a:rPr lang="el-GR" sz="2000" dirty="0">
                <a:latin typeface="Comic Sans MS" panose="030F0702030302020204" pitchFamily="66" charset="0"/>
              </a:rPr>
              <a:t> </a:t>
            </a:r>
            <a:r>
              <a:rPr lang="el-GR" sz="2000" dirty="0" err="1">
                <a:latin typeface="Comic Sans MS" panose="030F0702030302020204" pitchFamily="66" charset="0"/>
              </a:rPr>
              <a:t>Μούτσης</a:t>
            </a:r>
            <a:r>
              <a:rPr lang="el-GR" sz="2000" dirty="0">
                <a:latin typeface="Comic Sans MS" panose="030F0702030302020204" pitchFamily="66" charset="0"/>
              </a:rPr>
              <a:t/>
            </a:r>
            <a:br>
              <a:rPr lang="el-GR" sz="2000" dirty="0">
                <a:latin typeface="Comic Sans MS" panose="030F0702030302020204" pitchFamily="66" charset="0"/>
              </a:rPr>
            </a:br>
            <a:r>
              <a:rPr lang="el-GR" sz="2000" dirty="0">
                <a:latin typeface="Comic Sans MS" panose="030F0702030302020204" pitchFamily="66" charset="0"/>
              </a:rPr>
              <a:t>(</a:t>
            </a:r>
            <a:r>
              <a:rPr lang="el-GR" sz="2000" dirty="0" err="1">
                <a:latin typeface="Comic Sans MS" panose="030F0702030302020204" pitchFamily="66" charset="0"/>
              </a:rPr>
              <a:t>παραλλαή</a:t>
            </a:r>
            <a:r>
              <a:rPr lang="el-GR" sz="2000" dirty="0">
                <a:latin typeface="Comic Sans MS" panose="030F0702030302020204" pitchFamily="66" charset="0"/>
              </a:rPr>
              <a:t>  </a:t>
            </a:r>
            <a:r>
              <a:rPr lang="el-GR" sz="2000" dirty="0" err="1">
                <a:latin typeface="Comic Sans MS" panose="030F0702030302020204" pitchFamily="66" charset="0"/>
              </a:rPr>
              <a:t>σουφλιωτιστί</a:t>
            </a:r>
            <a:r>
              <a:rPr lang="el-GR" sz="2000" dirty="0">
                <a:latin typeface="Comic Sans MS" panose="030F0702030302020204" pitchFamily="66" charset="0"/>
              </a:rPr>
              <a:t>) </a:t>
            </a:r>
            <a:endParaRPr lang="el-GR" sz="2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Μεσ΄ στα </a:t>
            </a:r>
            <a:r>
              <a:rPr lang="el-G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μπατάκια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l-GR" dirty="0" err="1">
                <a:latin typeface="Comic Sans MS" panose="030F0702030302020204" pitchFamily="66" charset="0"/>
              </a:rPr>
              <a:t>σκούζουνι</a:t>
            </a:r>
            <a:endParaRPr lang="el-G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dirty="0" err="1">
                <a:latin typeface="Comic Sans MS" panose="030F0702030302020204" pitchFamily="66" charset="0"/>
              </a:rPr>
              <a:t>ουλιμιρίς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l-G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ζιαπκέοι</a:t>
            </a:r>
            <a:endParaRPr lang="el-GR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κι δεν </a:t>
            </a:r>
            <a:r>
              <a:rPr lang="el-GR" dirty="0" err="1">
                <a:latin typeface="Comic Sans MS" panose="030F0702030302020204" pitchFamily="66" charset="0"/>
              </a:rPr>
              <a:t>μπουρώ</a:t>
            </a:r>
            <a:r>
              <a:rPr lang="el-GR" dirty="0">
                <a:latin typeface="Comic Sans MS" panose="030F0702030302020204" pitchFamily="66" charset="0"/>
              </a:rPr>
              <a:t> να κλείσου ματ’ </a:t>
            </a:r>
          </a:p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γιατί του </a:t>
            </a:r>
            <a:r>
              <a:rPr lang="el-G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γκζάνι</a:t>
            </a:r>
            <a:r>
              <a:rPr lang="el-GR" dirty="0">
                <a:latin typeface="Comic Sans MS" panose="030F0702030302020204" pitchFamily="66" charset="0"/>
              </a:rPr>
              <a:t> κλαίει.</a:t>
            </a:r>
          </a:p>
          <a:p>
            <a:pPr marL="0" indent="0">
              <a:buNone/>
            </a:pPr>
            <a:endParaRPr lang="el-G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Άλλους για </a:t>
            </a:r>
            <a:r>
              <a:rPr lang="el-G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Μάρτσα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l-GR" dirty="0" err="1">
                <a:latin typeface="Comic Sans MS" panose="030F0702030302020204" pitchFamily="66" charset="0"/>
              </a:rPr>
              <a:t>τράβιξι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l-GR" dirty="0" err="1">
                <a:latin typeface="Comic Sans MS" panose="030F0702030302020204" pitchFamily="66" charset="0"/>
              </a:rPr>
              <a:t>πήγι</a:t>
            </a:r>
            <a:endParaRPr lang="el-G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κι άλλους για </a:t>
            </a:r>
            <a:r>
              <a:rPr lang="el-G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Παραμάρτσι</a:t>
            </a:r>
            <a:endParaRPr lang="el-GR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κι άλλους στου </a:t>
            </a:r>
            <a:r>
              <a:rPr lang="el-G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Κιόϊντερε</a:t>
            </a:r>
            <a:r>
              <a:rPr lang="el-GR" dirty="0">
                <a:latin typeface="Comic Sans MS" panose="030F0702030302020204" pitchFamily="66" charset="0"/>
              </a:rPr>
              <a:t> του </a:t>
            </a:r>
            <a:r>
              <a:rPr lang="el-GR" dirty="0" err="1">
                <a:latin typeface="Comic Sans MS" panose="030F0702030302020204" pitchFamily="66" charset="0"/>
              </a:rPr>
              <a:t>πουτάμ</a:t>
            </a:r>
            <a:r>
              <a:rPr lang="el-GR" dirty="0">
                <a:latin typeface="Comic Sans MS" panose="030F0702030302020204" pitchFamily="66" charset="0"/>
              </a:rPr>
              <a:t>΄ </a:t>
            </a:r>
          </a:p>
          <a:p>
            <a:pPr marL="0" indent="0">
              <a:buNone/>
            </a:pPr>
            <a:r>
              <a:rPr lang="el-G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ντιβίρτσι</a:t>
            </a:r>
            <a:r>
              <a:rPr lang="el-GR" dirty="0">
                <a:latin typeface="Comic Sans MS" panose="030F0702030302020204" pitchFamily="66" charset="0"/>
              </a:rPr>
              <a:t> μι τ’ αμάξι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DCFAC75-482B-41BA-93A6-F63D849F7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37" y="188641"/>
            <a:ext cx="165600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74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3D0514-BA36-49D3-AFC4-A651473E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err="1" smtClean="0">
                <a:latin typeface="Comic Sans MS" panose="030F0702030302020204" pitchFamily="66" charset="0"/>
              </a:rPr>
              <a:t>Αντα</a:t>
            </a:r>
            <a:r>
              <a:rPr lang="el-GR" sz="2800" dirty="0" smtClean="0">
                <a:latin typeface="Comic Sans MS" panose="030F0702030302020204" pitchFamily="66" charset="0"/>
              </a:rPr>
              <a:t> ‘</a:t>
            </a:r>
            <a:r>
              <a:rPr lang="el-GR" sz="2800" dirty="0" err="1" smtClean="0">
                <a:latin typeface="Comic Sans MS" panose="030F0702030302020204" pitchFamily="66" charset="0"/>
              </a:rPr>
              <a:t>μαν</a:t>
            </a:r>
            <a:r>
              <a:rPr lang="el-GR" sz="2800" dirty="0" smtClean="0">
                <a:latin typeface="Comic Sans MS" panose="030F0702030302020204" pitchFamily="66" charset="0"/>
              </a:rPr>
              <a:t> παλληκάρι</a:t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(Δημοτικό)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4CB1BA-BA54-4F6D-8360-8348152B9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err="1">
                <a:latin typeface="Comic Sans MS" panose="030F0702030302020204" pitchFamily="66" charset="0"/>
              </a:rPr>
              <a:t>Αντά</a:t>
            </a:r>
            <a:r>
              <a:rPr lang="el-GR" dirty="0">
                <a:latin typeface="Comic Sans MS" panose="030F0702030302020204" pitchFamily="66" charset="0"/>
              </a:rPr>
              <a:t> ΄</a:t>
            </a:r>
            <a:r>
              <a:rPr lang="el-GR" dirty="0" err="1">
                <a:latin typeface="Comic Sans MS" panose="030F0702030302020204" pitchFamily="66" charset="0"/>
              </a:rPr>
              <a:t>μαν</a:t>
            </a:r>
            <a:r>
              <a:rPr lang="el-GR" dirty="0">
                <a:latin typeface="Comic Sans MS" panose="030F0702030302020204" pitchFamily="66" charset="0"/>
              </a:rPr>
              <a:t> ________ </a:t>
            </a:r>
          </a:p>
          <a:p>
            <a:pPr marL="0" indent="0">
              <a:buNone/>
            </a:pPr>
            <a:r>
              <a:rPr lang="el-GR" dirty="0" err="1">
                <a:latin typeface="Comic Sans MS" panose="030F0702030302020204" pitchFamily="66" charset="0"/>
              </a:rPr>
              <a:t>δώδικα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l-GR" dirty="0" err="1">
                <a:latin typeface="Comic Sans MS" panose="030F0702030302020204" pitchFamily="66" charset="0"/>
              </a:rPr>
              <a:t>χρουνών</a:t>
            </a:r>
            <a:endParaRPr lang="el-G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στα </a:t>
            </a:r>
            <a:r>
              <a:rPr lang="el-GR" dirty="0" err="1">
                <a:latin typeface="Comic Sans MS" panose="030F0702030302020204" pitchFamily="66" charset="0"/>
              </a:rPr>
              <a:t>σίδιρα</a:t>
            </a:r>
            <a:r>
              <a:rPr lang="el-GR" dirty="0">
                <a:latin typeface="Comic Sans MS" panose="030F0702030302020204" pitchFamily="66" charset="0"/>
              </a:rPr>
              <a:t> ________ </a:t>
            </a:r>
          </a:p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κι έβγανα </a:t>
            </a:r>
            <a:r>
              <a:rPr lang="el-GR" dirty="0" err="1">
                <a:latin typeface="Comic Sans MS" panose="030F0702030302020204" pitchFamily="66" charset="0"/>
              </a:rPr>
              <a:t>νιρό</a:t>
            </a:r>
            <a:endParaRPr lang="el-G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στα μάρμαρα </a:t>
            </a:r>
            <a:r>
              <a:rPr lang="el-GR" dirty="0" err="1">
                <a:latin typeface="Comic Sans MS" panose="030F0702030302020204" pitchFamily="66" charset="0"/>
              </a:rPr>
              <a:t>πατουνούσα</a:t>
            </a:r>
            <a:r>
              <a:rPr lang="el-GR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κι ________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D39B234-A10D-449E-ADA3-50611E7F07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40" y="256465"/>
            <a:ext cx="1656000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66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09ECB7-01D5-4AA0-89BA-D8606F619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err="1">
                <a:latin typeface="Comic Sans MS" panose="030F0702030302020204" pitchFamily="66" charset="0"/>
              </a:rPr>
              <a:t>Αντα</a:t>
            </a:r>
            <a:r>
              <a:rPr lang="el-GR" sz="2000" dirty="0">
                <a:latin typeface="Comic Sans MS" panose="030F0702030302020204" pitchFamily="66" charset="0"/>
              </a:rPr>
              <a:t> ‘</a:t>
            </a:r>
            <a:r>
              <a:rPr lang="el-GR" sz="2000" dirty="0" err="1">
                <a:latin typeface="Comic Sans MS" panose="030F0702030302020204" pitchFamily="66" charset="0"/>
              </a:rPr>
              <a:t>μαν</a:t>
            </a:r>
            <a:r>
              <a:rPr lang="el-GR" sz="2000" dirty="0">
                <a:latin typeface="Comic Sans MS" panose="030F0702030302020204" pitchFamily="66" charset="0"/>
              </a:rPr>
              <a:t> παλληκάρι</a:t>
            </a:r>
            <a:br>
              <a:rPr lang="el-GR" sz="2000" dirty="0">
                <a:latin typeface="Comic Sans MS" panose="030F0702030302020204" pitchFamily="66" charset="0"/>
              </a:rPr>
            </a:br>
            <a:r>
              <a:rPr lang="el-GR" sz="2000" dirty="0">
                <a:latin typeface="Comic Sans MS" panose="030F0702030302020204" pitchFamily="66" charset="0"/>
              </a:rPr>
              <a:t>(Δημοτικό)</a:t>
            </a:r>
            <a:endParaRPr lang="el-GR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A97381-5E00-46D4-A15A-153506CBC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err="1">
                <a:latin typeface="Comic Sans MS" panose="030F0702030302020204" pitchFamily="66" charset="0"/>
              </a:rPr>
              <a:t>Αντά</a:t>
            </a:r>
            <a:r>
              <a:rPr lang="el-GR" dirty="0">
                <a:latin typeface="Comic Sans MS" panose="030F0702030302020204" pitchFamily="66" charset="0"/>
              </a:rPr>
              <a:t> ΄</a:t>
            </a:r>
            <a:r>
              <a:rPr lang="el-GR" dirty="0" err="1">
                <a:latin typeface="Comic Sans MS" panose="030F0702030302020204" pitchFamily="66" charset="0"/>
              </a:rPr>
              <a:t>μαν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l-G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παλικανάρι</a:t>
            </a:r>
            <a:endParaRPr lang="el-GR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dirty="0" err="1">
                <a:latin typeface="Comic Sans MS" panose="030F0702030302020204" pitchFamily="66" charset="0"/>
              </a:rPr>
              <a:t>δώδικα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l-GR" dirty="0" err="1">
                <a:latin typeface="Comic Sans MS" panose="030F0702030302020204" pitchFamily="66" charset="0"/>
              </a:rPr>
              <a:t>χρουνών</a:t>
            </a:r>
            <a:endParaRPr lang="el-G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στα </a:t>
            </a:r>
            <a:r>
              <a:rPr lang="el-GR" dirty="0" err="1">
                <a:latin typeface="Comic Sans MS" panose="030F0702030302020204" pitchFamily="66" charset="0"/>
              </a:rPr>
              <a:t>σίδιρα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l-G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πατουνούσα</a:t>
            </a:r>
            <a:endParaRPr lang="el-GR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κι έβγανα </a:t>
            </a:r>
            <a:r>
              <a:rPr lang="el-GR" dirty="0" err="1">
                <a:latin typeface="Comic Sans MS" panose="030F0702030302020204" pitchFamily="66" charset="0"/>
              </a:rPr>
              <a:t>νιρό</a:t>
            </a:r>
            <a:endParaRPr lang="el-G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στα μάρμαρα </a:t>
            </a:r>
            <a:r>
              <a:rPr lang="el-GR" dirty="0" err="1">
                <a:latin typeface="Comic Sans MS" panose="030F0702030302020204" pitchFamily="66" charset="0"/>
              </a:rPr>
              <a:t>πατουνούσα</a:t>
            </a:r>
            <a:endParaRPr lang="el-G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dirty="0">
                <a:latin typeface="Comic Sans MS" panose="030F0702030302020204" pitchFamily="66" charset="0"/>
              </a:rPr>
              <a:t>κι </a:t>
            </a:r>
            <a:r>
              <a:rPr lang="el-G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κουρνιάχτιζαν</a:t>
            </a:r>
            <a:endParaRPr lang="el-G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D39B234-A10D-449E-ADA3-50611E7F07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40" y="256465"/>
            <a:ext cx="1656000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l-GR" dirty="0" err="1" smtClean="0">
                <a:solidFill>
                  <a:srgbClr val="B6B21E"/>
                </a:solidFill>
                <a:latin typeface="Comic Sans MS" pitchFamily="66" charset="0"/>
              </a:rPr>
              <a:t>Χωρατεύουμι</a:t>
            </a:r>
            <a:r>
              <a:rPr lang="el-GR" dirty="0" smtClean="0">
                <a:solidFill>
                  <a:srgbClr val="B6B21E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B6B21E"/>
                </a:solidFill>
                <a:latin typeface="Comic Sans MS" pitchFamily="66" charset="0"/>
              </a:rPr>
              <a:t> </a:t>
            </a:r>
            <a:r>
              <a:rPr lang="el-GR" dirty="0" err="1">
                <a:solidFill>
                  <a:srgbClr val="B6B21E"/>
                </a:solidFill>
                <a:latin typeface="Comic Sans MS" pitchFamily="66" charset="0"/>
              </a:rPr>
              <a:t>Σ</a:t>
            </a:r>
            <a:r>
              <a:rPr lang="el-GR" smtClean="0">
                <a:solidFill>
                  <a:srgbClr val="B6B21E"/>
                </a:solidFill>
                <a:latin typeface="Comic Sans MS" pitchFamily="66" charset="0"/>
              </a:rPr>
              <a:t>ουφλιώτκα</a:t>
            </a:r>
            <a:r>
              <a:rPr lang="el-GR" dirty="0" smtClean="0">
                <a:solidFill>
                  <a:srgbClr val="B6B21E"/>
                </a:solidFill>
                <a:latin typeface="Comic Sans MS" pitchFamily="66" charset="0"/>
              </a:rPr>
              <a:t>!</a:t>
            </a:r>
            <a:br>
              <a:rPr lang="el-GR" dirty="0" smtClean="0">
                <a:solidFill>
                  <a:srgbClr val="B6B21E"/>
                </a:solidFill>
                <a:latin typeface="Comic Sans MS" pitchFamily="66" charset="0"/>
              </a:rPr>
            </a:br>
            <a:r>
              <a:rPr lang="el-GR" dirty="0" smtClean="0">
                <a:solidFill>
                  <a:srgbClr val="B6B21E"/>
                </a:solidFill>
                <a:latin typeface="Comic Sans MS" pitchFamily="66" charset="0"/>
              </a:rPr>
              <a:t>Τα βασικά </a:t>
            </a:r>
            <a:endParaRPr lang="el-GR" dirty="0">
              <a:solidFill>
                <a:srgbClr val="B6B21E"/>
              </a:solidFill>
            </a:endParaRPr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>
                <a:solidFill>
                  <a:srgbClr val="0000FF"/>
                </a:solidFill>
                <a:latin typeface="Comic Sans MS" pitchFamily="66" charset="0"/>
              </a:rPr>
              <a:t>Εισηγητής </a:t>
            </a:r>
          </a:p>
          <a:p>
            <a:r>
              <a:rPr lang="el-GR" b="1" dirty="0">
                <a:solidFill>
                  <a:srgbClr val="0000FF"/>
                </a:solidFill>
                <a:latin typeface="Comic Sans MS" pitchFamily="66" charset="0"/>
              </a:rPr>
              <a:t>Λεωνίδας </a:t>
            </a:r>
            <a:r>
              <a:rPr lang="el-GR" b="1" dirty="0" err="1">
                <a:solidFill>
                  <a:srgbClr val="0000FF"/>
                </a:solidFill>
                <a:latin typeface="Comic Sans MS" pitchFamily="66" charset="0"/>
              </a:rPr>
              <a:t>Βλασακούδης</a:t>
            </a:r>
            <a:endParaRPr lang="el-GR" b="1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l-GR" dirty="0" smtClean="0">
                <a:solidFill>
                  <a:srgbClr val="0000FF"/>
                </a:solidFill>
                <a:latin typeface="Comic Sans MS" pitchFamily="66" charset="0"/>
              </a:rPr>
              <a:t>Εκπαιδευτικός/Φυσικός </a:t>
            </a:r>
            <a:r>
              <a:rPr lang="el-GR" dirty="0">
                <a:solidFill>
                  <a:srgbClr val="0000FF"/>
                </a:solidFill>
                <a:latin typeface="Comic Sans MS" pitchFamily="66" charset="0"/>
              </a:rPr>
              <a:t>ομιλητής </a:t>
            </a:r>
            <a:r>
              <a:rPr lang="el-GR" dirty="0" smtClean="0">
                <a:solidFill>
                  <a:srgbClr val="0000FF"/>
                </a:solidFill>
                <a:latin typeface="Comic Sans MS" pitchFamily="66" charset="0"/>
              </a:rPr>
              <a:t>της διαλέκτου  </a:t>
            </a:r>
            <a:endParaRPr lang="el-GR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19" y="54868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4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1800" b="1" dirty="0" smtClean="0">
                <a:latin typeface="Comic Sans MS" pitchFamily="66" charset="0"/>
              </a:rPr>
              <a:t>		</a:t>
            </a:r>
            <a:r>
              <a:rPr lang="el-GR" sz="3200" dirty="0" smtClean="0">
                <a:latin typeface="Comic Sans MS" pitchFamily="66" charset="0"/>
              </a:rPr>
              <a:t> </a:t>
            </a:r>
            <a:r>
              <a:rPr lang="el-GR" sz="3200" b="1" dirty="0" smtClean="0">
                <a:latin typeface="Comic Sans MS" pitchFamily="66" charset="0"/>
              </a:rPr>
              <a:t>ΧΡΟΝΟΣ  </a:t>
            </a:r>
            <a:r>
              <a:rPr lang="el-GR" sz="1800" b="1" dirty="0" smtClean="0">
                <a:latin typeface="Comic Sans MS" pitchFamily="66" charset="0"/>
              </a:rPr>
              <a:t>	        </a:t>
            </a:r>
            <a:br>
              <a:rPr lang="el-GR" sz="1800" b="1" dirty="0" smtClean="0">
                <a:latin typeface="Comic Sans MS" pitchFamily="66" charset="0"/>
              </a:rPr>
            </a:br>
            <a:r>
              <a:rPr lang="el-GR" sz="1800" b="1" dirty="0">
                <a:latin typeface="Comic Sans MS" pitchFamily="66" charset="0"/>
              </a:rPr>
              <a:t>	</a:t>
            </a:r>
            <a:r>
              <a:rPr lang="el-GR" sz="1800" b="1" dirty="0" smtClean="0">
                <a:latin typeface="Comic Sans MS" pitchFamily="66" charset="0"/>
              </a:rPr>
              <a:t>	     </a:t>
            </a:r>
            <a:r>
              <a:rPr lang="el-GR" sz="3200" b="1" dirty="0" smtClean="0">
                <a:latin typeface="Comic Sans MS" pitchFamily="66" charset="0"/>
              </a:rPr>
              <a:t>Μήνες </a:t>
            </a:r>
            <a:endParaRPr lang="el-GR" sz="3200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3600" dirty="0" smtClean="0">
                <a:latin typeface="Comic Sans MS" panose="030F0702030302020204" pitchFamily="66" charset="0"/>
              </a:rPr>
              <a:t>Στα </a:t>
            </a:r>
            <a:r>
              <a:rPr lang="el-GR" sz="3600" dirty="0" err="1" smtClean="0">
                <a:latin typeface="Comic Sans MS" pitchFamily="66" charset="0"/>
              </a:rPr>
              <a:t>Σουφλιώτικα</a:t>
            </a:r>
            <a:r>
              <a:rPr lang="el-GR" sz="3600" dirty="0" smtClean="0">
                <a:latin typeface="Comic Sans MS" pitchFamily="66" charset="0"/>
              </a:rPr>
              <a:t> οι μήνες ΔΕΝ είχαν  λαϊκές ονομασίες </a:t>
            </a:r>
            <a:r>
              <a:rPr lang="el-GR" sz="3600" dirty="0" err="1" smtClean="0">
                <a:latin typeface="Comic Sans MS" pitchFamily="66" charset="0"/>
              </a:rPr>
              <a:t>π.χ</a:t>
            </a:r>
            <a:r>
              <a:rPr lang="el-GR" sz="3600" dirty="0" smtClean="0">
                <a:latin typeface="Comic Sans MS" pitchFamily="66" charset="0"/>
              </a:rPr>
              <a:t> Θεριστής, Αλωνάρης, Τρυγητής κοκ, που βρίσκουμε σε πολλά ιδιώματα στην  Ελλάδα.</a:t>
            </a:r>
          </a:p>
          <a:p>
            <a:pPr>
              <a:buNone/>
            </a:pPr>
            <a:r>
              <a:rPr lang="el-GR" sz="3600" dirty="0" smtClean="0">
                <a:latin typeface="Comic Sans MS" pitchFamily="66" charset="0"/>
              </a:rPr>
              <a:t>	 Συνήθως ο χρόνος σηματοδοτούνταν με μεγάλες ή μικρότερες γιορτές:</a:t>
            </a:r>
          </a:p>
          <a:p>
            <a:pPr>
              <a:buNone/>
            </a:pPr>
            <a:endParaRPr lang="el-GR" sz="3600" dirty="0" smtClean="0">
              <a:latin typeface="Comic Sans MS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2076"/>
            <a:ext cx="10800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Comic Sans MS" pitchFamily="66" charset="0"/>
              </a:rPr>
              <a:t>ΧΡΟΝΟΣ </a:t>
            </a:r>
            <a:br>
              <a:rPr lang="el-GR" sz="2800" dirty="0" smtClean="0">
                <a:latin typeface="Comic Sans MS" pitchFamily="66" charset="0"/>
              </a:rPr>
            </a:br>
            <a:r>
              <a:rPr lang="el-GR" sz="2800" dirty="0" smtClean="0">
                <a:latin typeface="Comic Sans MS" pitchFamily="66" charset="0"/>
              </a:rPr>
              <a:t>Μήνες</a:t>
            </a:r>
            <a:endParaRPr lang="el-GR" sz="2800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latin typeface="Comic Sans MS" pitchFamily="66" charset="0"/>
              </a:rPr>
              <a:t>του  </a:t>
            </a:r>
            <a:r>
              <a:rPr lang="el-GR" b="1" dirty="0" err="1" smtClean="0">
                <a:latin typeface="Comic Sans MS" pitchFamily="66" charset="0"/>
              </a:rPr>
              <a:t>Βαγγιλζμό</a:t>
            </a:r>
            <a:r>
              <a:rPr lang="el-GR" b="1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l-GR" b="1" dirty="0" smtClean="0">
                <a:latin typeface="Comic Sans MS" pitchFamily="66" charset="0"/>
              </a:rPr>
              <a:t>του </a:t>
            </a:r>
            <a:r>
              <a:rPr lang="el-GR" b="1" dirty="0" err="1" smtClean="0">
                <a:latin typeface="Comic Sans MS" pitchFamily="66" charset="0"/>
              </a:rPr>
              <a:t>Βαϊό</a:t>
            </a:r>
            <a:r>
              <a:rPr lang="el-GR" b="1" dirty="0" smtClean="0">
                <a:latin typeface="Comic Sans MS" pitchFamily="66" charset="0"/>
              </a:rPr>
              <a:t> η </a:t>
            </a:r>
            <a:r>
              <a:rPr lang="el-GR" b="1" dirty="0" err="1" smtClean="0">
                <a:latin typeface="Comic Sans MS" pitchFamily="66" charset="0"/>
              </a:rPr>
              <a:t>Βαγιό</a:t>
            </a:r>
            <a:r>
              <a:rPr lang="el-GR" b="1" dirty="0" smtClean="0">
                <a:latin typeface="Comic Sans MS" pitchFamily="66" charset="0"/>
              </a:rPr>
              <a:t>(;)</a:t>
            </a:r>
          </a:p>
          <a:p>
            <a:pPr>
              <a:buNone/>
            </a:pPr>
            <a:r>
              <a:rPr lang="el-GR" b="1" dirty="0" err="1" smtClean="0">
                <a:latin typeface="Comic Sans MS" pitchFamily="66" charset="0"/>
              </a:rPr>
              <a:t>τς</a:t>
            </a:r>
            <a:r>
              <a:rPr lang="el-GR" b="1" dirty="0" smtClean="0">
                <a:latin typeface="Comic Sans MS" pitchFamily="66" charset="0"/>
              </a:rPr>
              <a:t> </a:t>
            </a:r>
            <a:r>
              <a:rPr lang="el-GR" b="1" dirty="0" err="1" smtClean="0">
                <a:latin typeface="Comic Sans MS" pitchFamily="66" charset="0"/>
              </a:rPr>
              <a:t>Παναϊάς</a:t>
            </a:r>
            <a:endParaRPr lang="el-GR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l-GR" b="1" dirty="0" err="1" smtClean="0">
                <a:latin typeface="Comic Sans MS" pitchFamily="66" charset="0"/>
              </a:rPr>
              <a:t>τουν</a:t>
            </a:r>
            <a:r>
              <a:rPr lang="el-GR" b="1" dirty="0" smtClean="0">
                <a:latin typeface="Comic Sans MS" pitchFamily="66" charset="0"/>
              </a:rPr>
              <a:t> </a:t>
            </a:r>
            <a:r>
              <a:rPr lang="el-GR" b="1" dirty="0" err="1" smtClean="0">
                <a:latin typeface="Comic Sans MS" pitchFamily="66" charset="0"/>
              </a:rPr>
              <a:t>Αη</a:t>
            </a:r>
            <a:r>
              <a:rPr lang="el-GR" b="1" dirty="0" smtClean="0">
                <a:latin typeface="Comic Sans MS" pitchFamily="66" charset="0"/>
              </a:rPr>
              <a:t> </a:t>
            </a:r>
            <a:r>
              <a:rPr lang="el-GR" b="1" dirty="0" err="1" smtClean="0">
                <a:latin typeface="Comic Sans MS" pitchFamily="66" charset="0"/>
              </a:rPr>
              <a:t>Ξιαρ</a:t>
            </a:r>
            <a:endParaRPr lang="el-GR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l-GR" b="1" dirty="0" err="1" smtClean="0">
                <a:latin typeface="Comic Sans MS" pitchFamily="66" charset="0"/>
              </a:rPr>
              <a:t>τς</a:t>
            </a:r>
            <a:r>
              <a:rPr lang="el-GR" b="1" dirty="0" smtClean="0">
                <a:latin typeface="Comic Sans MS" pitchFamily="66" charset="0"/>
              </a:rPr>
              <a:t> </a:t>
            </a:r>
            <a:r>
              <a:rPr lang="el-GR" b="1" dirty="0" err="1" smtClean="0">
                <a:latin typeface="Comic Sans MS" pitchFamily="66" charset="0"/>
              </a:rPr>
              <a:t>Βαρβάρις</a:t>
            </a:r>
            <a:endParaRPr lang="el-GR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l-GR" b="1" dirty="0" smtClean="0">
                <a:latin typeface="Comic Sans MS" pitchFamily="66" charset="0"/>
              </a:rPr>
              <a:t>	ήτοι του Ευαγγελισμού,  των Βαΐων, της </a:t>
            </a:r>
            <a:r>
              <a:rPr lang="el-GR" b="1" dirty="0" err="1" smtClean="0">
                <a:latin typeface="Comic Sans MS" pitchFamily="66" charset="0"/>
              </a:rPr>
              <a:t>Παναγίας,των</a:t>
            </a:r>
            <a:r>
              <a:rPr lang="el-GR" b="1" dirty="0" smtClean="0">
                <a:latin typeface="Comic Sans MS" pitchFamily="66" charset="0"/>
              </a:rPr>
              <a:t> Ταξιαρχών, της </a:t>
            </a:r>
            <a:r>
              <a:rPr lang="el-GR" b="1" dirty="0" err="1" smtClean="0">
                <a:latin typeface="Comic Sans MS" pitchFamily="66" charset="0"/>
              </a:rPr>
              <a:t>Αγ.Βαρβάρας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2076"/>
            <a:ext cx="10800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Comic Sans MS" panose="030F0702030302020204" pitchFamily="66" charset="0"/>
              </a:rPr>
              <a:t>Και φυσικά.. 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272413"/>
              </p:ext>
            </p:extLst>
          </p:nvPr>
        </p:nvGraphicFramePr>
        <p:xfrm>
          <a:off x="457200" y="1600200"/>
          <a:ext cx="82296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3200" b="1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Γινάρς</a:t>
                      </a:r>
                      <a:endParaRPr lang="el-GR" sz="3200" b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b="1" kern="12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Ιούλς</a:t>
                      </a:r>
                      <a:endParaRPr lang="el-GR" sz="3200" b="1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3200" b="1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Φλιβάρς</a:t>
                      </a:r>
                      <a:endParaRPr lang="el-GR" sz="3200" b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b="1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Αύγουστους</a:t>
                      </a:r>
                      <a:endParaRPr lang="el-GR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32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Μαρτς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-GR" sz="3200" b="1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Σιπτέμβριους</a:t>
                      </a:r>
                      <a:endParaRPr lang="el-GR" sz="32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3200" b="1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Απρίλς</a:t>
                      </a:r>
                      <a:endParaRPr lang="el-GR" sz="3200" b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b="1" kern="12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Ουκτώ</a:t>
                      </a:r>
                      <a:r>
                        <a:rPr lang="el-GR" sz="3200" b="1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(μ)</a:t>
                      </a:r>
                      <a:r>
                        <a:rPr lang="el-GR" sz="3200" b="1" kern="12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βριους</a:t>
                      </a:r>
                      <a:endParaRPr lang="el-GR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32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Μάης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b="1" kern="12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Νουέμβριους</a:t>
                      </a:r>
                      <a:r>
                        <a:rPr lang="el-GR" sz="3200" b="1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</a:t>
                      </a:r>
                      <a:endParaRPr lang="el-GR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3200" b="1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Ιούνς</a:t>
                      </a:r>
                      <a:endParaRPr lang="el-GR" sz="32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b="1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3200" b="1" kern="12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Δικέμβριους</a:t>
                      </a:r>
                      <a:endParaRPr lang="el-GR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2076"/>
            <a:ext cx="10800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latin typeface="Comic Sans MS" panose="030F0702030302020204" pitchFamily="66" charset="0"/>
              </a:rPr>
              <a:t>Ζώα</a:t>
            </a:r>
            <a:r>
              <a:rPr lang="el-GR" dirty="0" smtClean="0"/>
              <a:t> </a:t>
            </a:r>
            <a:endParaRPr lang="el-GR" dirty="0"/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683356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3200" b="1" dirty="0" err="1" smtClean="0">
                          <a:latin typeface="Comic Sans MS" panose="030F0702030302020204" pitchFamily="66" charset="0"/>
                        </a:rPr>
                        <a:t>Γκατζιόλ</a:t>
                      </a:r>
                      <a:r>
                        <a:rPr lang="el-GR" sz="3200" b="1" dirty="0" smtClean="0">
                          <a:latin typeface="Comic Sans MS" panose="030F0702030302020204" pitchFamily="66" charset="0"/>
                        </a:rPr>
                        <a:t>/γάιδαρος</a:t>
                      </a:r>
                      <a:endParaRPr lang="el-GR" sz="3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b="1" dirty="0" err="1" smtClean="0">
                          <a:latin typeface="Comic Sans MS" panose="030F0702030302020204" pitchFamily="66" charset="0"/>
                        </a:rPr>
                        <a:t>Σκλι</a:t>
                      </a:r>
                      <a:endParaRPr lang="el-GR" sz="3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3200" b="1" dirty="0" err="1" smtClean="0">
                          <a:latin typeface="Comic Sans MS" panose="030F0702030302020204" pitchFamily="66" charset="0"/>
                        </a:rPr>
                        <a:t>Μουλάρ</a:t>
                      </a:r>
                      <a:r>
                        <a:rPr lang="el-GR" sz="3200" b="1" dirty="0" smtClean="0">
                          <a:latin typeface="Comic Sans MS" panose="030F0702030302020204" pitchFamily="66" charset="0"/>
                        </a:rPr>
                        <a:t> και </a:t>
                      </a:r>
                      <a:r>
                        <a:rPr lang="el-GR" sz="3200" b="1" dirty="0" err="1" smtClean="0">
                          <a:latin typeface="Comic Sans MS" panose="030F0702030302020204" pitchFamily="66" charset="0"/>
                        </a:rPr>
                        <a:t>Κατ’ρ</a:t>
                      </a:r>
                      <a:r>
                        <a:rPr lang="el-GR" sz="3200" b="1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l-GR" sz="3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b="1" dirty="0" smtClean="0">
                          <a:latin typeface="Comic Sans MS" panose="030F0702030302020204" pitchFamily="66" charset="0"/>
                        </a:rPr>
                        <a:t>Χαϊβάνια (</a:t>
                      </a:r>
                      <a:r>
                        <a:rPr lang="el-GR" sz="3200" b="1" dirty="0" err="1" smtClean="0">
                          <a:latin typeface="Comic Sans MS" panose="030F0702030302020204" pitchFamily="66" charset="0"/>
                        </a:rPr>
                        <a:t>γενικα</a:t>
                      </a:r>
                      <a:r>
                        <a:rPr lang="el-GR" sz="3200" b="1" dirty="0" smtClean="0">
                          <a:latin typeface="Comic Sans MS" panose="030F0702030302020204" pitchFamily="66" charset="0"/>
                        </a:rPr>
                        <a:t> τα οικόσιτα)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3200" b="1" dirty="0" err="1" smtClean="0">
                          <a:latin typeface="Comic Sans MS" panose="030F0702030302020204" pitchFamily="66" charset="0"/>
                        </a:rPr>
                        <a:t>Άλουγου</a:t>
                      </a:r>
                      <a:endParaRPr lang="el-GR" sz="3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b="1" dirty="0" smtClean="0">
                          <a:latin typeface="Comic Sans MS" panose="030F0702030302020204" pitchFamily="66" charset="0"/>
                        </a:rPr>
                        <a:t> Μπουγάς/ταύρος</a:t>
                      </a:r>
                      <a:r>
                        <a:rPr lang="el-GR" sz="3200" b="1" baseline="0" dirty="0" smtClean="0">
                          <a:latin typeface="Comic Sans MS" panose="030F0702030302020204" pitchFamily="66" charset="0"/>
                        </a:rPr>
                        <a:t> -αναπαραγωγή</a:t>
                      </a:r>
                      <a:endParaRPr lang="el-GR" sz="3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32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l-GR" sz="3200" b="1" dirty="0" err="1" smtClean="0">
                          <a:latin typeface="Comic Sans MS" panose="030F0702030302020204" pitchFamily="66" charset="0"/>
                        </a:rPr>
                        <a:t>Γκτζιουν</a:t>
                      </a:r>
                      <a:r>
                        <a:rPr lang="el-GR" sz="3200" b="1" dirty="0" smtClean="0">
                          <a:latin typeface="Comic Sans MS" panose="030F0702030302020204" pitchFamily="66" charset="0"/>
                        </a:rPr>
                        <a:t>/γουρούνι</a:t>
                      </a:r>
                      <a:endParaRPr lang="el-GR" sz="3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b="1" dirty="0" err="1" smtClean="0">
                          <a:latin typeface="Comic Sans MS" panose="030F0702030302020204" pitchFamily="66" charset="0"/>
                        </a:rPr>
                        <a:t>Αρνίθα</a:t>
                      </a:r>
                      <a:r>
                        <a:rPr lang="el-GR" sz="3200" b="1" dirty="0" smtClean="0">
                          <a:latin typeface="Comic Sans MS" panose="030F0702030302020204" pitchFamily="66" charset="0"/>
                        </a:rPr>
                        <a:t>/κότα</a:t>
                      </a:r>
                      <a:endParaRPr lang="el-GR" sz="3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3200" b="1" dirty="0" smtClean="0">
                          <a:latin typeface="Comic Sans MS" panose="030F0702030302020204" pitchFamily="66" charset="0"/>
                        </a:rPr>
                        <a:t> Γάτα/</a:t>
                      </a:r>
                      <a:r>
                        <a:rPr lang="el-GR" sz="3200" b="1" dirty="0" err="1" smtClean="0">
                          <a:latin typeface="Comic Sans MS" panose="030F0702030302020204" pitchFamily="66" charset="0"/>
                        </a:rPr>
                        <a:t>Μάτσους</a:t>
                      </a:r>
                      <a:r>
                        <a:rPr lang="el-GR" sz="3200" b="1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b="1" dirty="0" err="1" smtClean="0">
                          <a:latin typeface="Comic Sans MS" panose="030F0702030302020204" pitchFamily="66" charset="0"/>
                        </a:rPr>
                        <a:t>ματσούδ</a:t>
                      </a:r>
                      <a:r>
                        <a:rPr lang="el-GR" sz="3200" b="1" dirty="0" smtClean="0">
                          <a:latin typeface="Comic Sans MS" panose="030F0702030302020204" pitchFamily="66" charset="0"/>
                        </a:rPr>
                        <a:t> (το μικρό)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b="1" dirty="0" err="1" smtClean="0">
                          <a:latin typeface="Comic Sans MS" panose="030F0702030302020204" pitchFamily="66" charset="0"/>
                        </a:rPr>
                        <a:t>Πέτνους</a:t>
                      </a:r>
                      <a:endParaRPr lang="el-GR" sz="3200" b="1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2076"/>
            <a:ext cx="10800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latin typeface="Comic Sans MS" panose="030F0702030302020204" pitchFamily="66" charset="0"/>
              </a:rPr>
              <a:t>Συγγένειες (2)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571641"/>
              </p:ext>
            </p:extLst>
          </p:nvPr>
        </p:nvGraphicFramePr>
        <p:xfrm>
          <a:off x="457200" y="1600200"/>
          <a:ext cx="822960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6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2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3000" b="1" kern="120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Τι έχετε τον πατέρα του πατέρα σας;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000" b="1" kern="120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Πάππου</a:t>
                      </a:r>
                      <a:endParaRPr lang="el-GR" sz="3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3000" b="1" kern="120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Τι έχετε τη μητέρα της μητέρας σας;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000" b="1" kern="1200" dirty="0" err="1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Μπάμπου</a:t>
                      </a:r>
                      <a:endParaRPr lang="el-GR" sz="3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3000" b="1" kern="120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Τι έχετε τον παππού του πατέρα σας;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000" b="1" kern="1200" dirty="0" err="1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Προυσπάπου</a:t>
                      </a:r>
                      <a:endParaRPr lang="el-GR" sz="3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3000" b="1" kern="120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Τι έχετε τη γιαγιά της μητέρας σας;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000" b="1" kern="1200" dirty="0" err="1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Νινέ</a:t>
                      </a:r>
                      <a:endParaRPr lang="el-GR" sz="3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000" b="1" kern="120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Τι έχετε τον αδερφό της μητέρας σας;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000" b="1" kern="120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Νταή</a:t>
                      </a:r>
                      <a:endParaRPr lang="el-GR" sz="3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207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0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Θέση περιεχομένου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115442"/>
              </p:ext>
            </p:extLst>
          </p:nvPr>
        </p:nvGraphicFramePr>
        <p:xfrm>
          <a:off x="1554163" y="1600200"/>
          <a:ext cx="603567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Παρουσίαση" r:id="rId3" imgW="4570530" imgH="3427333" progId="PowerPoint.Show.12">
                  <p:embed/>
                </p:oleObj>
              </mc:Choice>
              <mc:Fallback>
                <p:oleObj name="Παρουσίαση" r:id="rId3" imgW="4570530" imgH="342733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1600200"/>
                        <a:ext cx="6035675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70895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723</Words>
  <Application>Microsoft Office PowerPoint</Application>
  <PresentationFormat>Προβολή στην οθόνη (4:3)</PresentationFormat>
  <Paragraphs>175</Paragraphs>
  <Slides>24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3" baseType="lpstr">
      <vt:lpstr>Arial</vt:lpstr>
      <vt:lpstr>Calibri</vt:lpstr>
      <vt:lpstr>Comic Sans MS</vt:lpstr>
      <vt:lpstr>Georgia</vt:lpstr>
      <vt:lpstr>Segoe UI</vt:lpstr>
      <vt:lpstr>Symbol</vt:lpstr>
      <vt:lpstr>Times New Roman</vt:lpstr>
      <vt:lpstr>Θέμα του Office</vt:lpstr>
      <vt:lpstr>Παρουσίαση</vt:lpstr>
      <vt:lpstr>Χωρατεύουμι  Σουφλιώτκα!</vt:lpstr>
      <vt:lpstr>Παρουσίαση του PowerPoint</vt:lpstr>
      <vt:lpstr>Χωρατεύουμι  Σουφλιώτκα! Τα βασικά </vt:lpstr>
      <vt:lpstr>   ΧΡΟΝΟΣ                   Μήνες </vt:lpstr>
      <vt:lpstr>ΧΡΟΝΟΣ  Μήνες</vt:lpstr>
      <vt:lpstr>Και φυσικά.. </vt:lpstr>
      <vt:lpstr>Ζώα </vt:lpstr>
      <vt:lpstr>Συγγένειες (2)</vt:lpstr>
      <vt:lpstr>Παρουσίαση του PowerPoint</vt:lpstr>
      <vt:lpstr>Η κλίση του ρήματος </vt:lpstr>
      <vt:lpstr>Επιρρήματα </vt:lpstr>
      <vt:lpstr>Λεξιλόγιο </vt:lpstr>
      <vt:lpstr>Μερικοί κανόνες  για τα σουφλιώτκα</vt:lpstr>
      <vt:lpstr>Χουρατεύουμι Σουφλιώτκα!  Η γλώσσα μέσα από τη μαγειρική   </vt:lpstr>
      <vt:lpstr>Επιτόπια έρευνα:  Η βιογραφική τεχνική </vt:lpstr>
      <vt:lpstr>Θρακιώτκα Μαϊρέματα: το πρώτο βιβλίο μαγειρικής με την βιογραφική τεχνική της επιτόπιας έρευνας, το οποίο  έχει γραφτεί εξ’ ολοκλήρου το θρακιώτικο ιδίωμα   </vt:lpstr>
      <vt:lpstr>  </vt:lpstr>
      <vt:lpstr>  </vt:lpstr>
      <vt:lpstr>Παρουσίαση του PowerPoint</vt:lpstr>
      <vt:lpstr>Άσκηση:  κατανόηση διαλεκτικού προφορικού λόγου /συμπλήρωση κενών </vt:lpstr>
      <vt:lpstr>Άλλος για Χίο τράβηξε συνθ.Δήμος Μούτσης (παραλλαή  σουφλιωτιστί) </vt:lpstr>
      <vt:lpstr>Άλλος για Χίο τράβηξε συνθ.Δήμος Μούτσης (παραλλαή  σουφλιωτιστί) </vt:lpstr>
      <vt:lpstr>Αντα ‘μαν παλληκάρι (Δημοτικό)</vt:lpstr>
      <vt:lpstr>Αντα ‘μαν παλληκάρι (Δημοτικό)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ΚΑΜΠΑΚΗ</dc:creator>
  <cp:lastModifiedBy>HP</cp:lastModifiedBy>
  <cp:revision>99</cp:revision>
  <dcterms:created xsi:type="dcterms:W3CDTF">2021-03-08T15:38:47Z</dcterms:created>
  <dcterms:modified xsi:type="dcterms:W3CDTF">2022-03-02T09:32:49Z</dcterms:modified>
</cp:coreProperties>
</file>