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3" r:id="rId4"/>
    <p:sldId id="258" r:id="rId5"/>
    <p:sldId id="259" r:id="rId6"/>
    <p:sldId id="260" r:id="rId7"/>
    <p:sldId id="261" r:id="rId8"/>
    <p:sldId id="262" r:id="rId9"/>
    <p:sldId id="263" r:id="rId10"/>
    <p:sldId id="264" r:id="rId11"/>
    <p:sldId id="294" r:id="rId12"/>
    <p:sldId id="265" r:id="rId13"/>
    <p:sldId id="266" r:id="rId14"/>
    <p:sldId id="267" r:id="rId15"/>
    <p:sldId id="268" r:id="rId16"/>
    <p:sldId id="269" r:id="rId17"/>
    <p:sldId id="270" r:id="rId18"/>
    <p:sldId id="271" r:id="rId19"/>
    <p:sldId id="272" r:id="rId20"/>
    <p:sldId id="273" r:id="rId21"/>
    <p:sldId id="283" r:id="rId22"/>
    <p:sldId id="284" r:id="rId23"/>
    <p:sldId id="285" r:id="rId24"/>
    <p:sldId id="286" r:id="rId25"/>
    <p:sldId id="287" r:id="rId26"/>
    <p:sldId id="288" r:id="rId27"/>
    <p:sldId id="289" r:id="rId28"/>
    <p:sldId id="290" r:id="rId29"/>
    <p:sldId id="291" r:id="rId30"/>
    <p:sldId id="292" r:id="rId31"/>
    <p:sldId id="274" r:id="rId32"/>
    <p:sldId id="295" r:id="rId33"/>
    <p:sldId id="296" r:id="rId34"/>
    <p:sldId id="297" r:id="rId35"/>
    <p:sldId id="298" r:id="rId36"/>
    <p:sldId id="299" r:id="rId37"/>
    <p:sldId id="300" r:id="rId38"/>
    <p:sldId id="301" r:id="rId39"/>
    <p:sldId id="275" r:id="rId4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36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111" d="100"/>
          <a:sy n="111" d="100"/>
        </p:scale>
        <p:origin x="30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4F29D-C48E-4E73-84C4-D199CFE000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36373EBF-30E7-43A4-8962-D3029B94FC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101CCC22-898A-4C89-AC8A-A7310A81065B}"/>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5" name="Footer Placeholder 4">
            <a:extLst>
              <a:ext uri="{FF2B5EF4-FFF2-40B4-BE49-F238E27FC236}">
                <a16:creationId xmlns:a16="http://schemas.microsoft.com/office/drawing/2014/main" id="{24785FB7-78C7-4DF8-AE19-90C7513F6806}"/>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EE9A9920-4BB1-4566-8CC9-0D26AA76DDFC}"/>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2576102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72184-8C16-42EF-A0A2-5A6C4B5B67C7}"/>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E017022B-33ED-4E22-8474-D4F0144B002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2D88E81F-154A-41E2-8D40-20B425EE396A}"/>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5" name="Footer Placeholder 4">
            <a:extLst>
              <a:ext uri="{FF2B5EF4-FFF2-40B4-BE49-F238E27FC236}">
                <a16:creationId xmlns:a16="http://schemas.microsoft.com/office/drawing/2014/main" id="{37DC2354-4DBC-4B0A-B614-C753610FAA11}"/>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9A1F9327-ECE6-4336-ACB3-EB3B2687CB42}"/>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330045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C74EC5-75B5-4516-B9B9-25473A110D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2A46A543-1DD6-431F-9B00-5DAC68521C1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7B5EC459-CD83-4A97-94DF-BF370DE1C1DA}"/>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5" name="Footer Placeholder 4">
            <a:extLst>
              <a:ext uri="{FF2B5EF4-FFF2-40B4-BE49-F238E27FC236}">
                <a16:creationId xmlns:a16="http://schemas.microsoft.com/office/drawing/2014/main" id="{FB565AD2-0D09-4117-AB7E-BC5C17413D46}"/>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391E6801-9F1A-450F-AF17-F77D0D2780CB}"/>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3057669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82B47-C359-448D-9FF9-F821550DD634}"/>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63C77A78-7F43-41E1-9879-3FA6A871B2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41A3E778-2454-4A16-9470-565B4F9D91C3}"/>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5" name="Footer Placeholder 4">
            <a:extLst>
              <a:ext uri="{FF2B5EF4-FFF2-40B4-BE49-F238E27FC236}">
                <a16:creationId xmlns:a16="http://schemas.microsoft.com/office/drawing/2014/main" id="{A15C1E8F-03F9-40DE-9B1D-7EC6A407066A}"/>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C82D1996-87F2-4CDB-977B-6672894286B1}"/>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2690845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A36D-B867-46EC-B9CD-0DAFF2DF89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30286AC5-F592-497C-B204-1D0D8AE53C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D82CF22-A5CD-4F48-A326-A383D8982FBF}"/>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5" name="Footer Placeholder 4">
            <a:extLst>
              <a:ext uri="{FF2B5EF4-FFF2-40B4-BE49-F238E27FC236}">
                <a16:creationId xmlns:a16="http://schemas.microsoft.com/office/drawing/2014/main" id="{39E1205B-C524-4D59-BC4B-E74BE13B9AF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7DEB1C90-4FCC-4B01-B1D0-C48DEB8579ED}"/>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1723038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2BF7A-0135-4685-839C-5698A1B41058}"/>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51B7A3C7-F361-4342-8340-8D6DD2CDF0C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1B553CA0-8494-4BC7-AC4D-CAB7C867E62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85B90EE8-9583-400E-872F-9D51B7A59B6F}"/>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6" name="Footer Placeholder 5">
            <a:extLst>
              <a:ext uri="{FF2B5EF4-FFF2-40B4-BE49-F238E27FC236}">
                <a16:creationId xmlns:a16="http://schemas.microsoft.com/office/drawing/2014/main" id="{1F29FC66-93DF-475B-9CB4-05B8DAFE1EE1}"/>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5E398796-F03B-4CFE-8CA1-535B47DA8E27}"/>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1401411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E5135-3CBE-4AD4-8985-75E3EAE867C6}"/>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BE1FA366-E0FD-43BE-9C52-700D48787A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E1D899-EA5E-4043-8F07-1A1550586A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D6DFE96A-CFC4-4F19-A323-06FD361150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F5CC28D-D24C-44BA-A3BB-17ABB73FF27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01F66825-7AF8-481A-B710-68B5176D8F98}"/>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8" name="Footer Placeholder 7">
            <a:extLst>
              <a:ext uri="{FF2B5EF4-FFF2-40B4-BE49-F238E27FC236}">
                <a16:creationId xmlns:a16="http://schemas.microsoft.com/office/drawing/2014/main" id="{B874BDF1-1F76-4A35-9DD2-8706578339E2}"/>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BAEB4473-F160-4E6D-8F69-DED824655AED}"/>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4293718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A543E-4AFE-4FA4-A03B-96C00CD407B3}"/>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09C8A188-9793-47C7-873B-5E9034E33612}"/>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4" name="Footer Placeholder 3">
            <a:extLst>
              <a:ext uri="{FF2B5EF4-FFF2-40B4-BE49-F238E27FC236}">
                <a16:creationId xmlns:a16="http://schemas.microsoft.com/office/drawing/2014/main" id="{B4E547D0-3ABB-47A5-9D41-0988B6B09D9C}"/>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B754BD29-5420-415E-8BA5-A06F2BE21ADF}"/>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424822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E21A81-DC17-42B2-8E3B-6D4AE8C79ABA}"/>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3" name="Footer Placeholder 2">
            <a:extLst>
              <a:ext uri="{FF2B5EF4-FFF2-40B4-BE49-F238E27FC236}">
                <a16:creationId xmlns:a16="http://schemas.microsoft.com/office/drawing/2014/main" id="{9F9CF394-A245-4EDA-AEF6-45CA21295C13}"/>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A59371B7-96BC-4BAA-8C70-4590D62459EF}"/>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3841358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235A8-D49E-464D-BC1C-F2F1F887CD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010E7D10-6D7B-44FC-891B-577CF662C7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D5513384-9A94-4F1D-8912-02139E2A01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C794D8-00CB-4BF9-B8F1-CC2F31538B4F}"/>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6" name="Footer Placeholder 5">
            <a:extLst>
              <a:ext uri="{FF2B5EF4-FFF2-40B4-BE49-F238E27FC236}">
                <a16:creationId xmlns:a16="http://schemas.microsoft.com/office/drawing/2014/main" id="{69A71886-B82E-42AB-8541-8578399BBCF3}"/>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C2FD1060-D9E3-4259-B716-13460001B939}"/>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3668749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E64A0-3F8D-4B15-A747-D9F955BF26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171A37F0-1363-4767-9062-2CC079A4C8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BC01C81D-A10E-45CB-A03F-4B5E6172F2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8A6BE3-1EB5-4F0F-9358-4DD1981C55C6}"/>
              </a:ext>
            </a:extLst>
          </p:cNvPr>
          <p:cNvSpPr>
            <a:spLocks noGrp="1"/>
          </p:cNvSpPr>
          <p:nvPr>
            <p:ph type="dt" sz="half" idx="10"/>
          </p:nvPr>
        </p:nvSpPr>
        <p:spPr/>
        <p:txBody>
          <a:bodyPr/>
          <a:lstStyle/>
          <a:p>
            <a:fld id="{8FC20654-D399-4357-BFE6-F1B44C0C85CE}" type="datetimeFigureOut">
              <a:rPr lang="el-GR" smtClean="0"/>
              <a:t>11/03/2026</a:t>
            </a:fld>
            <a:endParaRPr lang="el-GR"/>
          </a:p>
        </p:txBody>
      </p:sp>
      <p:sp>
        <p:nvSpPr>
          <p:cNvPr id="6" name="Footer Placeholder 5">
            <a:extLst>
              <a:ext uri="{FF2B5EF4-FFF2-40B4-BE49-F238E27FC236}">
                <a16:creationId xmlns:a16="http://schemas.microsoft.com/office/drawing/2014/main" id="{75BA0DB7-490B-4D32-9B58-59D35E3144A8}"/>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24B4539F-7DD6-40EF-9135-4EAC8DDCDEDE}"/>
              </a:ext>
            </a:extLst>
          </p:cNvPr>
          <p:cNvSpPr>
            <a:spLocks noGrp="1"/>
          </p:cNvSpPr>
          <p:nvPr>
            <p:ph type="sldNum" sz="quarter" idx="12"/>
          </p:nvPr>
        </p:nvSpPr>
        <p:spPr/>
        <p:txBody>
          <a:bodyPr/>
          <a:lstStyle/>
          <a:p>
            <a:fld id="{4FCF9234-D0CB-4E34-95DF-E0FF38B1FF7E}" type="slidenum">
              <a:rPr lang="el-GR" smtClean="0"/>
              <a:t>‹#›</a:t>
            </a:fld>
            <a:endParaRPr lang="el-GR"/>
          </a:p>
        </p:txBody>
      </p:sp>
    </p:spTree>
    <p:extLst>
      <p:ext uri="{BB962C8B-B14F-4D97-AF65-F5344CB8AC3E}">
        <p14:creationId xmlns:p14="http://schemas.microsoft.com/office/powerpoint/2010/main" val="3201293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A5A946-4A06-43B1-BDA0-52020EE2B1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04BD3F0D-06A8-46CD-9B88-3F5AA6C86C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9B6C6AEE-016A-484D-91AD-0FE5DB9C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C20654-D399-4357-BFE6-F1B44C0C85CE}" type="datetimeFigureOut">
              <a:rPr lang="el-GR" smtClean="0"/>
              <a:t>11/03/2026</a:t>
            </a:fld>
            <a:endParaRPr lang="el-GR"/>
          </a:p>
        </p:txBody>
      </p:sp>
      <p:sp>
        <p:nvSpPr>
          <p:cNvPr id="5" name="Footer Placeholder 4">
            <a:extLst>
              <a:ext uri="{FF2B5EF4-FFF2-40B4-BE49-F238E27FC236}">
                <a16:creationId xmlns:a16="http://schemas.microsoft.com/office/drawing/2014/main" id="{02781822-16A3-44B7-929D-C01EBAC3F5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7F708866-BB90-40C9-BC04-1AA7620CB0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F9234-D0CB-4E34-95DF-E0FF38B1FF7E}" type="slidenum">
              <a:rPr lang="el-GR" smtClean="0"/>
              <a:t>‹#›</a:t>
            </a:fld>
            <a:endParaRPr lang="el-GR"/>
          </a:p>
        </p:txBody>
      </p:sp>
    </p:spTree>
    <p:extLst>
      <p:ext uri="{BB962C8B-B14F-4D97-AF65-F5344CB8AC3E}">
        <p14:creationId xmlns:p14="http://schemas.microsoft.com/office/powerpoint/2010/main" val="1165237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link.springer.com/journal/11077" TargetMode="External"/><Relationship Id="rId2" Type="http://schemas.openxmlformats.org/officeDocument/2006/relationships/hyperlink" Target="https://ejournals.epublishing.ekt.gr/index.php/awpel/article/view/" TargetMode="External"/><Relationship Id="rId1" Type="http://schemas.openxmlformats.org/officeDocument/2006/relationships/slideLayout" Target="../slideLayouts/slideLayout2.xml"/><Relationship Id="rId5" Type="http://schemas.openxmlformats.org/officeDocument/2006/relationships/hyperlink" Target="https://rm.coe.int/information-disorder-toward-an-interdisciplinary-framework-for-" TargetMode="External"/><Relationship Id="rId4" Type="http://schemas.openxmlformats.org/officeDocument/2006/relationships/hyperlink" Target="http://ilts.ir/Content/ilts.ir/Page/142/ContentImage/A%20Textbook%20of%20Translation%20by%20Peter%20Newmark%20%281%29.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3105835"/>
            <a:ext cx="6096000" cy="1569660"/>
          </a:xfrm>
          <a:prstGeom prst="rect">
            <a:avLst/>
          </a:prstGeom>
        </p:spPr>
        <p:txBody>
          <a:bodyPr>
            <a:spAutoFit/>
          </a:bodyPr>
          <a:lstStyle/>
          <a:p>
            <a:pPr algn="ctr"/>
            <a:r>
              <a:rPr lang="en-US" sz="3200" b="1" dirty="0"/>
              <a:t>Greek Language in Times of Crisis and Digital Dominance </a:t>
            </a:r>
          </a:p>
          <a:p>
            <a:pPr algn="ctr"/>
            <a:r>
              <a:rPr lang="en-US" sz="3200" b="1" dirty="0"/>
              <a:t>ARISTOTLE INNOVATION FORUM</a:t>
            </a:r>
            <a:endParaRPr lang="el-GR" sz="3200" dirty="0"/>
          </a:p>
        </p:txBody>
      </p:sp>
    </p:spTree>
    <p:extLst>
      <p:ext uri="{BB962C8B-B14F-4D97-AF65-F5344CB8AC3E}">
        <p14:creationId xmlns:p14="http://schemas.microsoft.com/office/powerpoint/2010/main" val="754832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a:bodyPr>
          <a:lstStyle/>
          <a:p>
            <a:pPr marL="0" indent="0" algn="ctr">
              <a:lnSpc>
                <a:spcPct val="110000"/>
              </a:lnSpc>
              <a:spcBef>
                <a:spcPts val="0"/>
              </a:spcBef>
              <a:buNone/>
            </a:pPr>
            <a:r>
              <a:rPr lang="en-US" b="1" dirty="0"/>
              <a:t>The term </a:t>
            </a:r>
            <a:r>
              <a:rPr lang="en-US" b="1" i="1" dirty="0"/>
              <a:t>‘</a:t>
            </a:r>
            <a:r>
              <a:rPr lang="el-GR" b="1" i="1" dirty="0" err="1"/>
              <a:t>φοβογλώσσα</a:t>
            </a:r>
            <a:r>
              <a:rPr lang="en-US" b="1" i="1" dirty="0"/>
              <a:t>’</a:t>
            </a:r>
            <a:r>
              <a:rPr lang="en-US" b="1" dirty="0"/>
              <a:t> (fear language) </a:t>
            </a:r>
          </a:p>
          <a:p>
            <a:pPr marL="0" indent="0" algn="ctr">
              <a:lnSpc>
                <a:spcPct val="110000"/>
              </a:lnSpc>
              <a:spcBef>
                <a:spcPts val="0"/>
              </a:spcBef>
              <a:buNone/>
            </a:pPr>
            <a:r>
              <a:rPr lang="en-US" b="1" dirty="0"/>
              <a:t>and the targeting of such an invention</a:t>
            </a:r>
            <a:endParaRPr lang="el-GR" dirty="0"/>
          </a:p>
          <a:p>
            <a:r>
              <a:rPr lang="en-US" dirty="0"/>
              <a:t>In a recent book that we wrote with Nikolas Prevelakis, we studied the role of language in situations of crisis and social pressures, such as in the case of the pandemic, the climate crisis, and the memorandum crisis. </a:t>
            </a:r>
          </a:p>
          <a:p>
            <a:r>
              <a:rPr lang="en-US" dirty="0"/>
              <a:t>We found that common patterns are followed regarding ideological indoctrination and manipulation.</a:t>
            </a:r>
          </a:p>
          <a:p>
            <a:r>
              <a:rPr lang="en-US" dirty="0"/>
              <a:t>We noted that language does not simply </a:t>
            </a:r>
            <a:r>
              <a:rPr lang="en-US" dirty="0">
                <a:solidFill>
                  <a:srgbClr val="FF0000"/>
                </a:solidFill>
              </a:rPr>
              <a:t>manipulate</a:t>
            </a:r>
            <a:r>
              <a:rPr lang="en-US" dirty="0"/>
              <a:t>, but is itself </a:t>
            </a:r>
            <a:r>
              <a:rPr lang="en-US" dirty="0">
                <a:solidFill>
                  <a:srgbClr val="FF0000"/>
                </a:solidFill>
              </a:rPr>
              <a:t>manipulated</a:t>
            </a:r>
            <a:r>
              <a:rPr lang="en-US" dirty="0"/>
              <a:t>, when it is recruited with specific goals by political and economic power, but also the power of “experts”.</a:t>
            </a:r>
            <a:endParaRPr lang="el-GR" dirty="0"/>
          </a:p>
        </p:txBody>
      </p:sp>
    </p:spTree>
    <p:extLst>
      <p:ext uri="{BB962C8B-B14F-4D97-AF65-F5344CB8AC3E}">
        <p14:creationId xmlns:p14="http://schemas.microsoft.com/office/powerpoint/2010/main" val="3907838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36666" y="724958"/>
            <a:ext cx="5285904" cy="7092000"/>
          </a:xfrm>
        </p:spPr>
      </p:pic>
    </p:spTree>
    <p:extLst>
      <p:ext uri="{BB962C8B-B14F-4D97-AF65-F5344CB8AC3E}">
        <p14:creationId xmlns:p14="http://schemas.microsoft.com/office/powerpoint/2010/main" val="520163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r>
              <a:rPr lang="en-US" dirty="0"/>
              <a:t>In this book we introduced the term </a:t>
            </a:r>
            <a:r>
              <a:rPr lang="el-GR" i="1" dirty="0"/>
              <a:t>΄</a:t>
            </a:r>
            <a:r>
              <a:rPr lang="el-GR" i="1" dirty="0" err="1"/>
              <a:t>φοβογλώσσα</a:t>
            </a:r>
            <a:r>
              <a:rPr lang="en-US" i="1" dirty="0"/>
              <a:t>’</a:t>
            </a:r>
            <a:r>
              <a:rPr lang="en-US" dirty="0"/>
              <a:t> (fear language), to demonstrate the artful exploitation of linguistic forms. </a:t>
            </a:r>
          </a:p>
          <a:p>
            <a:r>
              <a:rPr lang="en-US" dirty="0"/>
              <a:t>The goal is to quickly and effectively impose specific attitudes and behaviors on people, in the name of the good of life. </a:t>
            </a:r>
          </a:p>
          <a:p>
            <a:r>
              <a:rPr lang="en-US" dirty="0"/>
              <a:t>Fear language</a:t>
            </a:r>
            <a:r>
              <a:rPr lang="el-GR" dirty="0"/>
              <a:t>:</a:t>
            </a:r>
          </a:p>
          <a:p>
            <a:pPr marL="0" indent="0">
              <a:buNone/>
            </a:pPr>
            <a:r>
              <a:rPr lang="en-US" dirty="0"/>
              <a:t> </a:t>
            </a:r>
            <a:r>
              <a:rPr lang="el-GR" dirty="0"/>
              <a:t>-</a:t>
            </a:r>
            <a:r>
              <a:rPr lang="en-US" dirty="0"/>
              <a:t>is characterized by its authoritarian/abstractive function, </a:t>
            </a:r>
            <a:endParaRPr lang="el-GR" dirty="0"/>
          </a:p>
          <a:p>
            <a:pPr marL="0" indent="0">
              <a:buNone/>
            </a:pPr>
            <a:r>
              <a:rPr lang="el-GR" dirty="0"/>
              <a:t> -</a:t>
            </a:r>
            <a:r>
              <a:rPr lang="en-US" dirty="0"/>
              <a:t>comes from the culturally and economically superior</a:t>
            </a:r>
            <a:endParaRPr lang="el-GR" dirty="0"/>
          </a:p>
          <a:p>
            <a:pPr marL="0" indent="0">
              <a:buNone/>
            </a:pPr>
            <a:r>
              <a:rPr lang="el-GR" dirty="0"/>
              <a:t> -</a:t>
            </a:r>
            <a:r>
              <a:rPr lang="en-US" dirty="0"/>
              <a:t>is addressed to the subordinate who, accepting it, automatically recognizes his position as inferior, in the context of an invasion where the repertoire of his responsive roles is extremely limited.</a:t>
            </a:r>
            <a:endParaRPr lang="el-GR" dirty="0"/>
          </a:p>
          <a:p>
            <a:endParaRPr lang="el-GR" dirty="0"/>
          </a:p>
        </p:txBody>
      </p:sp>
    </p:spTree>
    <p:extLst>
      <p:ext uri="{BB962C8B-B14F-4D97-AF65-F5344CB8AC3E}">
        <p14:creationId xmlns:p14="http://schemas.microsoft.com/office/powerpoint/2010/main" val="2011292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This language can be treated as an excellent example of rapid transformations and changes in the almost tyrannically changing communication environment. </a:t>
            </a:r>
          </a:p>
          <a:p>
            <a:r>
              <a:rPr lang="en-US" dirty="0"/>
              <a:t>It rapidly incorporates neologisms, and with the help of social media, allows the continuous creation of new ones, while imposing new contents on already known and familiar words and sound sequences. </a:t>
            </a:r>
          </a:p>
          <a:p>
            <a:r>
              <a:rPr lang="en-US" dirty="0"/>
              <a:t>For this change, there is no consent from the user community, as it is mainly promoted from the top down, with the support of a portion of the media.</a:t>
            </a:r>
            <a:endParaRPr lang="el-GR" dirty="0"/>
          </a:p>
          <a:p>
            <a:endParaRPr lang="el-GR" dirty="0"/>
          </a:p>
        </p:txBody>
      </p:sp>
    </p:spTree>
    <p:extLst>
      <p:ext uri="{BB962C8B-B14F-4D97-AF65-F5344CB8AC3E}">
        <p14:creationId xmlns:p14="http://schemas.microsoft.com/office/powerpoint/2010/main" val="1846202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Another very interesting element is the use of metaphor. </a:t>
            </a:r>
          </a:p>
          <a:p>
            <a:r>
              <a:rPr lang="en-US" dirty="0"/>
              <a:t>Metaphor is widely used as an effective way of direct dissemination and understanding of information and instilling fear in the people, with all the emotional connotations that such a concept can take on. </a:t>
            </a:r>
          </a:p>
          <a:p>
            <a:r>
              <a:rPr lang="en-US" dirty="0"/>
              <a:t>Conceptual metaphors in times of crisis, such as periods of austerity, are very common in the public sphere.</a:t>
            </a:r>
            <a:endParaRPr lang="el-GR" dirty="0"/>
          </a:p>
          <a:p>
            <a:endParaRPr lang="el-GR" dirty="0"/>
          </a:p>
        </p:txBody>
      </p:sp>
    </p:spTree>
    <p:extLst>
      <p:ext uri="{BB962C8B-B14F-4D97-AF65-F5344CB8AC3E}">
        <p14:creationId xmlns:p14="http://schemas.microsoft.com/office/powerpoint/2010/main" val="614422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buNone/>
            </a:pPr>
            <a:r>
              <a:rPr lang="en-US" b="1" dirty="0"/>
              <a:t>The language of the climate crisis: Vocabularies in waiting?</a:t>
            </a:r>
            <a:endParaRPr lang="el-GR" dirty="0"/>
          </a:p>
          <a:p>
            <a:r>
              <a:rPr lang="en-US" dirty="0"/>
              <a:t>With the obvious anxiety about the future of the planet, in relation to climate change, but also avoiding the role of magicians or even prophets for the evolution of language, </a:t>
            </a:r>
          </a:p>
          <a:p>
            <a:r>
              <a:rPr lang="en-US" dirty="0"/>
              <a:t>one can calculate that language, as a leading communication tool, maintains “vocabularies in waiting”, given that every current and future development will be described through language code. </a:t>
            </a:r>
            <a:endParaRPr lang="el-GR" dirty="0"/>
          </a:p>
        </p:txBody>
      </p:sp>
    </p:spTree>
    <p:extLst>
      <p:ext uri="{BB962C8B-B14F-4D97-AF65-F5344CB8AC3E}">
        <p14:creationId xmlns:p14="http://schemas.microsoft.com/office/powerpoint/2010/main" val="40797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lnSpcReduction="20000"/>
          </a:bodyPr>
          <a:lstStyle/>
          <a:p>
            <a:r>
              <a:rPr lang="en-US" dirty="0"/>
              <a:t>Words such as</a:t>
            </a:r>
            <a:r>
              <a:rPr lang="el-GR" dirty="0"/>
              <a:t>:</a:t>
            </a:r>
          </a:p>
          <a:p>
            <a:pPr marL="0" indent="0">
              <a:buNone/>
            </a:pPr>
            <a:r>
              <a:rPr lang="en-US" dirty="0"/>
              <a:t>‘pollutants’, ‘carbon budget’, </a:t>
            </a:r>
            <a:endParaRPr lang="el-GR" dirty="0"/>
          </a:p>
          <a:p>
            <a:pPr marL="0" indent="0">
              <a:buNone/>
            </a:pPr>
            <a:r>
              <a:rPr lang="en-US" dirty="0"/>
              <a:t>‘temperature increase’,</a:t>
            </a:r>
            <a:r>
              <a:rPr lang="el-GR" dirty="0"/>
              <a:t> </a:t>
            </a:r>
            <a:r>
              <a:rPr lang="en-US" dirty="0"/>
              <a:t>‘greenhouse gases’, </a:t>
            </a:r>
            <a:endParaRPr lang="el-GR" dirty="0"/>
          </a:p>
          <a:p>
            <a:pPr marL="0" indent="0">
              <a:buNone/>
            </a:pPr>
            <a:r>
              <a:rPr lang="en-US" dirty="0"/>
              <a:t>‘gas emissions’, ‘climate neutrality’, </a:t>
            </a:r>
            <a:endParaRPr lang="el-GR" dirty="0"/>
          </a:p>
          <a:p>
            <a:pPr marL="0" indent="0">
              <a:buNone/>
            </a:pPr>
            <a:r>
              <a:rPr lang="en-US" dirty="0"/>
              <a:t>‘reservoirs’, ‘resources’, </a:t>
            </a:r>
            <a:endParaRPr lang="el-GR" dirty="0"/>
          </a:p>
          <a:p>
            <a:pPr marL="0" indent="0">
              <a:buNone/>
            </a:pPr>
            <a:r>
              <a:rPr lang="en-US" dirty="0"/>
              <a:t>‘renewable sources’,</a:t>
            </a:r>
            <a:r>
              <a:rPr lang="el-GR" dirty="0"/>
              <a:t> </a:t>
            </a:r>
            <a:r>
              <a:rPr lang="en-US" dirty="0"/>
              <a:t>‘energy markets’ </a:t>
            </a:r>
            <a:endParaRPr lang="el-GR" dirty="0"/>
          </a:p>
          <a:p>
            <a:pPr marL="0" indent="0">
              <a:buNone/>
            </a:pPr>
            <a:r>
              <a:rPr lang="en-US" dirty="0"/>
              <a:t>and probably many others are expected to increase in daily use, while it is assumed that newer ones will also appear, either in the form of neologisms or as re-meaningful products of familiar sound forms. </a:t>
            </a:r>
          </a:p>
          <a:p>
            <a:r>
              <a:rPr lang="en-US" dirty="0"/>
              <a:t>And they will appear, as language, as a living organism, is strongly connected to society and represent every social phenomenon</a:t>
            </a:r>
            <a:r>
              <a:rPr lang="el-GR" dirty="0"/>
              <a:t>.</a:t>
            </a:r>
          </a:p>
          <a:p>
            <a:endParaRPr lang="el-GR" dirty="0"/>
          </a:p>
        </p:txBody>
      </p:sp>
    </p:spTree>
    <p:extLst>
      <p:ext uri="{BB962C8B-B14F-4D97-AF65-F5344CB8AC3E}">
        <p14:creationId xmlns:p14="http://schemas.microsoft.com/office/powerpoint/2010/main" val="2451283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It is also very likely that </a:t>
            </a:r>
            <a:r>
              <a:rPr lang="en-US" b="1" dirty="0">
                <a:solidFill>
                  <a:srgbClr val="C00000"/>
                </a:solidFill>
              </a:rPr>
              <a:t>numbers</a:t>
            </a:r>
            <a:r>
              <a:rPr lang="en-US" dirty="0"/>
              <a:t> will once again play a very serious, even intimidating, role. Just as it happened</a:t>
            </a:r>
            <a:r>
              <a:rPr lang="el-GR" dirty="0"/>
              <a:t> </a:t>
            </a:r>
            <a:r>
              <a:rPr lang="en-US" dirty="0"/>
              <a:t>with</a:t>
            </a:r>
            <a:r>
              <a:rPr lang="el-GR" dirty="0"/>
              <a:t>:</a:t>
            </a:r>
          </a:p>
          <a:p>
            <a:pPr marL="0" indent="0">
              <a:buNone/>
            </a:pPr>
            <a:r>
              <a:rPr lang="en-US" dirty="0"/>
              <a:t>-the memoranda and the amounts of loans,</a:t>
            </a:r>
            <a:endParaRPr lang="el-GR" dirty="0"/>
          </a:p>
          <a:p>
            <a:pPr marL="0" indent="0">
              <a:buNone/>
            </a:pPr>
            <a:r>
              <a:rPr lang="en-US" dirty="0"/>
              <a:t>-the refugees and the number of arrivals,</a:t>
            </a:r>
            <a:endParaRPr lang="el-GR" dirty="0"/>
          </a:p>
          <a:p>
            <a:pPr marL="0" indent="0">
              <a:buNone/>
            </a:pPr>
            <a:r>
              <a:rPr lang="en-US" dirty="0"/>
              <a:t>-the pandemic and the number of cases,</a:t>
            </a:r>
            <a:endParaRPr lang="el-GR" dirty="0"/>
          </a:p>
          <a:p>
            <a:pPr marL="0" indent="0">
              <a:buNone/>
            </a:pPr>
            <a:endParaRPr lang="en-US" dirty="0"/>
          </a:p>
          <a:p>
            <a:pPr marL="0" indent="0">
              <a:buNone/>
            </a:pPr>
            <a:r>
              <a:rPr lang="en-US" dirty="0"/>
              <a:t>climate change will be measured with numbers, measurable units and diagrams that often act as a kind of fear to readers, viewers and listeners</a:t>
            </a:r>
            <a:r>
              <a:rPr lang="el-GR" dirty="0"/>
              <a:t>.</a:t>
            </a:r>
          </a:p>
        </p:txBody>
      </p:sp>
    </p:spTree>
    <p:extLst>
      <p:ext uri="{BB962C8B-B14F-4D97-AF65-F5344CB8AC3E}">
        <p14:creationId xmlns:p14="http://schemas.microsoft.com/office/powerpoint/2010/main" val="3028971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n-US" dirty="0"/>
              <a:t>For now, what is visible is the re-meaning of words that, while related to the environment, have</a:t>
            </a:r>
            <a:r>
              <a:rPr lang="el-GR" dirty="0"/>
              <a:t>,</a:t>
            </a:r>
            <a:r>
              <a:rPr lang="en-US" dirty="0"/>
              <a:t> due to the advance of technology, acquired another meaning. For example:</a:t>
            </a:r>
            <a:endParaRPr lang="el-GR" dirty="0"/>
          </a:p>
          <a:p>
            <a:r>
              <a:rPr lang="en-US" dirty="0"/>
              <a:t>the main meaning of the word </a:t>
            </a:r>
            <a:r>
              <a:rPr lang="en-US" dirty="0">
                <a:solidFill>
                  <a:srgbClr val="FF0000"/>
                </a:solidFill>
              </a:rPr>
              <a:t>‘</a:t>
            </a:r>
            <a:r>
              <a:rPr lang="en-US" i="1" dirty="0">
                <a:solidFill>
                  <a:srgbClr val="FF0000"/>
                </a:solidFill>
              </a:rPr>
              <a:t>mouse’</a:t>
            </a:r>
            <a:r>
              <a:rPr lang="en-US" dirty="0"/>
              <a:t>, is no more the small mammal/rodent, but the input device used in computers (PCs) and tablets, </a:t>
            </a:r>
            <a:endParaRPr lang="el-GR" dirty="0"/>
          </a:p>
          <a:p>
            <a:r>
              <a:rPr lang="en-US" dirty="0"/>
              <a:t>the main meaning of the word </a:t>
            </a:r>
            <a:r>
              <a:rPr lang="en-US" i="1" dirty="0">
                <a:solidFill>
                  <a:srgbClr val="FF0000"/>
                </a:solidFill>
              </a:rPr>
              <a:t>‘cloud’</a:t>
            </a:r>
            <a:r>
              <a:rPr lang="en-US" dirty="0"/>
              <a:t>, is no more the visible collection of water vapor, or ice crystals, or a combination of the above, but it is related to attributing a genuine product of digital age (cloud of servers, etc.),</a:t>
            </a:r>
            <a:endParaRPr lang="el-GR" dirty="0"/>
          </a:p>
          <a:p>
            <a:endParaRPr lang="el-GR" dirty="0"/>
          </a:p>
        </p:txBody>
      </p:sp>
    </p:spTree>
    <p:extLst>
      <p:ext uri="{BB962C8B-B14F-4D97-AF65-F5344CB8AC3E}">
        <p14:creationId xmlns:p14="http://schemas.microsoft.com/office/powerpoint/2010/main" val="61839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the </a:t>
            </a:r>
            <a:r>
              <a:rPr lang="en-US" i="1" dirty="0">
                <a:solidFill>
                  <a:srgbClr val="FF0000"/>
                </a:solidFill>
              </a:rPr>
              <a:t>‘stream’</a:t>
            </a:r>
            <a:r>
              <a:rPr lang="en-US" i="1" dirty="0"/>
              <a:t> </a:t>
            </a:r>
            <a:r>
              <a:rPr lang="en-US" dirty="0"/>
              <a:t>is encountered as live streaming, in live broadcasting via the internet, while the </a:t>
            </a:r>
            <a:r>
              <a:rPr lang="en-US" dirty="0">
                <a:solidFill>
                  <a:srgbClr val="FF0000"/>
                </a:solidFill>
              </a:rPr>
              <a:t>‘</a:t>
            </a:r>
            <a:r>
              <a:rPr lang="en-US" i="1" dirty="0">
                <a:solidFill>
                  <a:srgbClr val="FF0000"/>
                </a:solidFill>
              </a:rPr>
              <a:t>lake’</a:t>
            </a:r>
            <a:r>
              <a:rPr lang="en-US" dirty="0"/>
              <a:t>, becomes a lake of messages in e-mail far from the original meaning which was the wetland consisting of bodies of water, fresh or salt.</a:t>
            </a:r>
            <a:endParaRPr lang="el-GR" dirty="0"/>
          </a:p>
          <a:p>
            <a:r>
              <a:rPr lang="en-US" dirty="0"/>
              <a:t>As the removal from nature is substituted by the virtual world of technology, a predatory behavior on the part of the latter manages to grub the meanings of words related to the natural environment.</a:t>
            </a:r>
            <a:endParaRPr lang="el-GR" dirty="0"/>
          </a:p>
          <a:p>
            <a:endParaRPr lang="el-GR" dirty="0"/>
          </a:p>
        </p:txBody>
      </p:sp>
    </p:spTree>
    <p:extLst>
      <p:ext uri="{BB962C8B-B14F-4D97-AF65-F5344CB8AC3E}">
        <p14:creationId xmlns:p14="http://schemas.microsoft.com/office/powerpoint/2010/main" val="501384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n-US" b="1" dirty="0"/>
              <a:t>Distinguished and esteemed ladies and gentlemen,</a:t>
            </a:r>
            <a:endParaRPr lang="el-GR" b="1" dirty="0"/>
          </a:p>
          <a:p>
            <a:r>
              <a:rPr lang="en-US" dirty="0"/>
              <a:t>The role of the linguistic factor in the construction of social consent in the various measures taken (restrictive, prohibitive or other) in periods of serious crises is particularly important. </a:t>
            </a:r>
          </a:p>
          <a:p>
            <a:r>
              <a:rPr lang="en-US" dirty="0"/>
              <a:t>Based on principles of modern linguistic science, we study the  linguistic constructions that come from political and economic centers of power</a:t>
            </a:r>
            <a:r>
              <a:rPr lang="el-GR" dirty="0"/>
              <a:t>, </a:t>
            </a:r>
            <a:r>
              <a:rPr lang="en-US" dirty="0"/>
              <a:t>related to Greek language in times of crisis and digital dominance. </a:t>
            </a:r>
            <a:endParaRPr lang="el-GR" dirty="0"/>
          </a:p>
        </p:txBody>
      </p:sp>
    </p:spTree>
    <p:extLst>
      <p:ext uri="{BB962C8B-B14F-4D97-AF65-F5344CB8AC3E}">
        <p14:creationId xmlns:p14="http://schemas.microsoft.com/office/powerpoint/2010/main" val="3245651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n-US" b="1" dirty="0"/>
              <a:t>Instead of language, layers of language?</a:t>
            </a:r>
            <a:endParaRPr lang="el-GR" dirty="0"/>
          </a:p>
          <a:p>
            <a:r>
              <a:rPr lang="en-US" dirty="0"/>
              <a:t>This is a crucial question, which we bring to the conference table, as an initial and, of course, with several reservations, test of dialogue within the scientific community. </a:t>
            </a:r>
          </a:p>
          <a:p>
            <a:r>
              <a:rPr lang="en-US" dirty="0"/>
              <a:t>In the search for where and how the vocabularies of crises can be categorized, we propose the term "layers" of the languages ​​of crises.</a:t>
            </a:r>
            <a:endParaRPr lang="el-GR" dirty="0"/>
          </a:p>
        </p:txBody>
      </p:sp>
    </p:spTree>
    <p:extLst>
      <p:ext uri="{BB962C8B-B14F-4D97-AF65-F5344CB8AC3E}">
        <p14:creationId xmlns:p14="http://schemas.microsoft.com/office/powerpoint/2010/main" val="12070232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n-US" dirty="0"/>
              <a:t>The term "layers" is chosen in order to:</a:t>
            </a:r>
            <a:endParaRPr lang="el-GR" dirty="0"/>
          </a:p>
          <a:p>
            <a:r>
              <a:rPr lang="en-US" dirty="0"/>
              <a:t>demonstrate the sequence of vocabularies that follow or construct the succession of crises,</a:t>
            </a:r>
            <a:endParaRPr lang="el-GR" dirty="0"/>
          </a:p>
          <a:p>
            <a:r>
              <a:rPr lang="en-US" dirty="0"/>
              <a:t>illustrate the temporally limited dimension and use,</a:t>
            </a:r>
            <a:endParaRPr lang="el-GR" dirty="0"/>
          </a:p>
          <a:p>
            <a:r>
              <a:rPr lang="en-US" dirty="0"/>
              <a:t>show the horizontal dominance in the field of communication,</a:t>
            </a:r>
            <a:endParaRPr lang="el-GR" dirty="0"/>
          </a:p>
          <a:p>
            <a:r>
              <a:rPr lang="en-US" dirty="0"/>
              <a:t>record the elasticity of use, and</a:t>
            </a:r>
            <a:endParaRPr lang="el-GR" dirty="0"/>
          </a:p>
          <a:p>
            <a:r>
              <a:rPr lang="en-US" dirty="0"/>
              <a:t>reveal the aspirations that accompany the anxious changes in the meanings of previously familiar sound sequences.</a:t>
            </a:r>
            <a:endParaRPr lang="el-GR" dirty="0"/>
          </a:p>
          <a:p>
            <a:endParaRPr lang="el-GR" dirty="0"/>
          </a:p>
        </p:txBody>
      </p:sp>
    </p:spTree>
    <p:extLst>
      <p:ext uri="{BB962C8B-B14F-4D97-AF65-F5344CB8AC3E}">
        <p14:creationId xmlns:p14="http://schemas.microsoft.com/office/powerpoint/2010/main" val="3807320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This is an attempt to introduce a new term, which does not come with a desire to deregulate the power of the linguistic tool, but</a:t>
            </a:r>
            <a:r>
              <a:rPr lang="el-GR" dirty="0"/>
              <a:t>:</a:t>
            </a:r>
            <a:endParaRPr lang="en-US" dirty="0"/>
          </a:p>
          <a:p>
            <a:r>
              <a:rPr lang="en-US" dirty="0"/>
              <a:t>to illustrate the range of adaptations of the linguistic tool that is revealed to be vulnerable and changeable, </a:t>
            </a:r>
          </a:p>
          <a:p>
            <a:r>
              <a:rPr lang="en-US" dirty="0"/>
              <a:t>to highlight the dominance of technology and media.</a:t>
            </a:r>
            <a:endParaRPr lang="el-GR" dirty="0"/>
          </a:p>
          <a:p>
            <a:endParaRPr lang="el-GR" dirty="0"/>
          </a:p>
        </p:txBody>
      </p:sp>
    </p:spTree>
    <p:extLst>
      <p:ext uri="{BB962C8B-B14F-4D97-AF65-F5344CB8AC3E}">
        <p14:creationId xmlns:p14="http://schemas.microsoft.com/office/powerpoint/2010/main" val="4183215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a:bodyPr>
          <a:lstStyle/>
          <a:p>
            <a:r>
              <a:rPr lang="en-US" dirty="0"/>
              <a:t>Certainly, universal principles and emotions cannot stop to be depicted in language, with the primacy of fear, but also pain, as characteristics. </a:t>
            </a:r>
            <a:endParaRPr lang="el-GR" dirty="0"/>
          </a:p>
          <a:p>
            <a:r>
              <a:rPr lang="en-US" dirty="0"/>
              <a:t>Language will always be there, despite the suffocating pressures of the image and technology, to express, changing and changing, but also remaining a constant value, every emotion, image, situation and action.</a:t>
            </a:r>
            <a:endParaRPr lang="el-GR" dirty="0"/>
          </a:p>
          <a:p>
            <a:r>
              <a:rPr lang="en-US" dirty="0"/>
              <a:t>And as people who treat linguistic science, we have no right to panic, nor to catastrophism. </a:t>
            </a:r>
            <a:endParaRPr lang="el-GR" dirty="0"/>
          </a:p>
          <a:p>
            <a:r>
              <a:rPr lang="en-US" dirty="0"/>
              <a:t>We study phenomena with composure, but not naively about the ideological burden of the linguistic tool, which not only manipulates, but sometimes seems to be manipulated itself</a:t>
            </a:r>
            <a:r>
              <a:rPr lang="el-GR" dirty="0"/>
              <a:t>.</a:t>
            </a:r>
            <a:r>
              <a:rPr lang="en-US" dirty="0"/>
              <a:t> </a:t>
            </a:r>
            <a:endParaRPr lang="el-GR" dirty="0"/>
          </a:p>
          <a:p>
            <a:endParaRPr lang="el-GR" dirty="0"/>
          </a:p>
        </p:txBody>
      </p:sp>
    </p:spTree>
    <p:extLst>
      <p:ext uri="{BB962C8B-B14F-4D97-AF65-F5344CB8AC3E}">
        <p14:creationId xmlns:p14="http://schemas.microsoft.com/office/powerpoint/2010/main" val="2026334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gn="ctr">
              <a:buNone/>
            </a:pPr>
            <a:r>
              <a:rPr lang="en-US" b="1" dirty="0"/>
              <a:t>The concept of individual responsibility</a:t>
            </a:r>
          </a:p>
          <a:p>
            <a:pPr marL="0" indent="0" algn="just">
              <a:buNone/>
            </a:pPr>
            <a:r>
              <a:rPr lang="en-US" dirty="0"/>
              <a:t>In the context of research work, which aims at a deep social connection, </a:t>
            </a:r>
          </a:p>
          <a:p>
            <a:pPr marL="0" indent="0" algn="just">
              <a:buNone/>
            </a:pPr>
            <a:r>
              <a:rPr lang="en-US" dirty="0"/>
              <a:t>we develop a reflection on whether the cultivation of  "individual responsibility", functions as a seat on which a game of guilt construction and attribution of responsibilities is being set. </a:t>
            </a:r>
            <a:endParaRPr lang="el-GR" dirty="0"/>
          </a:p>
        </p:txBody>
      </p:sp>
    </p:spTree>
    <p:extLst>
      <p:ext uri="{BB962C8B-B14F-4D97-AF65-F5344CB8AC3E}">
        <p14:creationId xmlns:p14="http://schemas.microsoft.com/office/powerpoint/2010/main" val="922940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In the context of the ideological use of language, </a:t>
            </a:r>
          </a:p>
          <a:p>
            <a:r>
              <a:rPr lang="en-US" dirty="0"/>
              <a:t>the recipient is exalted, </a:t>
            </a:r>
          </a:p>
          <a:p>
            <a:r>
              <a:rPr lang="en-US" dirty="0"/>
              <a:t>through the invocations of the importance of his role (individual responsibility, conscious citizen, etc.) </a:t>
            </a:r>
          </a:p>
          <a:p>
            <a:r>
              <a:rPr lang="en-US" dirty="0"/>
              <a:t>but also through the importance of trust that appears as a mandatory condition for the effectiveness of the measures.</a:t>
            </a:r>
          </a:p>
          <a:p>
            <a:endParaRPr lang="el-GR" dirty="0"/>
          </a:p>
        </p:txBody>
      </p:sp>
    </p:spTree>
    <p:extLst>
      <p:ext uri="{BB962C8B-B14F-4D97-AF65-F5344CB8AC3E}">
        <p14:creationId xmlns:p14="http://schemas.microsoft.com/office/powerpoint/2010/main" val="36465033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pPr marL="0" indent="0">
              <a:buNone/>
            </a:pPr>
            <a:r>
              <a:rPr lang="en-US" b="1" dirty="0"/>
              <a:t>Critical conclusions</a:t>
            </a:r>
            <a:endParaRPr lang="el-GR" dirty="0"/>
          </a:p>
          <a:p>
            <a:r>
              <a:rPr lang="el-GR" dirty="0"/>
              <a:t>Τ</a:t>
            </a:r>
            <a:r>
              <a:rPr lang="en-US" dirty="0"/>
              <a:t>he strong pressures that language is subjected to in order to follow policies of fear, existing itself as a tool, are revealed</a:t>
            </a:r>
            <a:r>
              <a:rPr lang="el-GR" dirty="0"/>
              <a:t>.</a:t>
            </a:r>
          </a:p>
          <a:p>
            <a:r>
              <a:rPr lang="en-US" dirty="0"/>
              <a:t>The severe changes that sometimes lead to the weakening of the content of words could perhaps explain the disobedience of a number of citizens to the orders of their leadership. </a:t>
            </a:r>
            <a:endParaRPr lang="el-GR" dirty="0"/>
          </a:p>
          <a:p>
            <a:r>
              <a:rPr lang="en-US" dirty="0"/>
              <a:t>Language seems to be replaced by layers of language or flexible linguistic overlays, which serve a different purpose each time. </a:t>
            </a:r>
            <a:endParaRPr lang="el-GR" dirty="0"/>
          </a:p>
          <a:p>
            <a:r>
              <a:rPr lang="en-US" dirty="0"/>
              <a:t>What will remain of all this in the “next day” cannot be predicted.</a:t>
            </a:r>
            <a:endParaRPr lang="el-GR" dirty="0"/>
          </a:p>
          <a:p>
            <a:pPr marL="0" indent="0">
              <a:buNone/>
            </a:pPr>
            <a:r>
              <a:rPr lang="en-US" dirty="0"/>
              <a:t> </a:t>
            </a:r>
            <a:endParaRPr lang="el-GR" dirty="0"/>
          </a:p>
          <a:p>
            <a:endParaRPr lang="el-GR" dirty="0"/>
          </a:p>
        </p:txBody>
      </p:sp>
    </p:spTree>
    <p:extLst>
      <p:ext uri="{BB962C8B-B14F-4D97-AF65-F5344CB8AC3E}">
        <p14:creationId xmlns:p14="http://schemas.microsoft.com/office/powerpoint/2010/main" val="2155787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The need for a critical or at least reflective approach to fear, any fear, becomes obvious, as does the need for a continuous education of citizens with a view to acquiring skills for dismantling hegemonic and authoritarian texts. </a:t>
            </a:r>
            <a:endParaRPr lang="el-GR" dirty="0"/>
          </a:p>
          <a:p>
            <a:r>
              <a:rPr lang="en-US" dirty="0"/>
              <a:t>Education in the language of uncertainties is essentially equivalent to adopting an attitude of skepticism towards “law and order” texts.</a:t>
            </a:r>
            <a:endParaRPr lang="el-GR" dirty="0"/>
          </a:p>
        </p:txBody>
      </p:sp>
    </p:spTree>
    <p:extLst>
      <p:ext uri="{BB962C8B-B14F-4D97-AF65-F5344CB8AC3E}">
        <p14:creationId xmlns:p14="http://schemas.microsoft.com/office/powerpoint/2010/main" val="1547578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This is a long road for the recipients of public discourses, especially considering that, according to </a:t>
            </a:r>
            <a:r>
              <a:rPr lang="en-US" i="1" dirty="0"/>
              <a:t>Critical Discourse Analysis</a:t>
            </a:r>
            <a:r>
              <a:rPr lang="en-US" dirty="0"/>
              <a:t>, there are no innocent texts in the public sphere. </a:t>
            </a:r>
            <a:endParaRPr lang="el-GR" dirty="0"/>
          </a:p>
          <a:p>
            <a:r>
              <a:rPr lang="en-US" dirty="0"/>
              <a:t>Essentially, these are mechanisms of linguistic redefinitions that can increase social inequalities.</a:t>
            </a:r>
          </a:p>
          <a:p>
            <a:r>
              <a:rPr lang="en-US" dirty="0"/>
              <a:t>Imposed changes in meaning are able to deregulate even educational process, especially language teaching, affecting the ability of students to critically engage with public discourse.</a:t>
            </a:r>
            <a:endParaRPr lang="el-GR" dirty="0"/>
          </a:p>
          <a:p>
            <a:endParaRPr lang="el-GR" dirty="0"/>
          </a:p>
          <a:p>
            <a:endParaRPr lang="el-GR" dirty="0"/>
          </a:p>
        </p:txBody>
      </p:sp>
    </p:spTree>
    <p:extLst>
      <p:ext uri="{BB962C8B-B14F-4D97-AF65-F5344CB8AC3E}">
        <p14:creationId xmlns:p14="http://schemas.microsoft.com/office/powerpoint/2010/main" val="780966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The language of fear and its </a:t>
            </a:r>
            <a:r>
              <a:rPr lang="en-US" dirty="0" err="1"/>
              <a:t>instrumentalization</a:t>
            </a:r>
            <a:r>
              <a:rPr lang="en-US" dirty="0"/>
              <a:t> as a means of empowerment is not found exclusively in traditional Mass Media. </a:t>
            </a:r>
            <a:endParaRPr lang="el-GR" dirty="0"/>
          </a:p>
          <a:p>
            <a:r>
              <a:rPr lang="en-US" dirty="0"/>
              <a:t>It spreads rapidly on social media, creating waves of panic and distrust towards science and its speakers. </a:t>
            </a:r>
            <a:endParaRPr lang="el-GR" dirty="0"/>
          </a:p>
          <a:p>
            <a:r>
              <a:rPr lang="en-US" dirty="0"/>
              <a:t>Fear is, after all, the best way to distract the attention of the recipient and ultimately the consumer, who becomes addicted to the language of exaggeration, fragmentation, a language of the superlative degree that is doubtful that it helps in a deeper understanding of the other, even if we live in an era of the apotheosis of the concept of inclusion</a:t>
            </a:r>
            <a:r>
              <a:rPr lang="el-GR" dirty="0"/>
              <a:t>.</a:t>
            </a:r>
          </a:p>
        </p:txBody>
      </p:sp>
    </p:spTree>
    <p:extLst>
      <p:ext uri="{BB962C8B-B14F-4D97-AF65-F5344CB8AC3E}">
        <p14:creationId xmlns:p14="http://schemas.microsoft.com/office/powerpoint/2010/main" val="3477328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By using fundamental linguistic principles, the tactics of structuring consent or even submission to restrictions are approached, as for example happened during the pandemic crisis.</a:t>
            </a:r>
          </a:p>
          <a:p>
            <a:r>
              <a:rPr lang="en-US" dirty="0"/>
              <a:t>Emphasis is given to the concepts of discipline, compliance and individual responsibility. </a:t>
            </a:r>
            <a:endParaRPr lang="el-GR" dirty="0"/>
          </a:p>
          <a:p>
            <a:endParaRPr lang="el-GR" dirty="0"/>
          </a:p>
        </p:txBody>
      </p:sp>
    </p:spTree>
    <p:extLst>
      <p:ext uri="{BB962C8B-B14F-4D97-AF65-F5344CB8AC3E}">
        <p14:creationId xmlns:p14="http://schemas.microsoft.com/office/powerpoint/2010/main" val="41689151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For example, the “language of the pandemic” formed as a functional and ideological use at the level of the media, managed to construct and reproduce favorable conditions for social consensus and acceptance of the imposed measures</a:t>
            </a:r>
            <a:r>
              <a:rPr lang="el-GR" dirty="0"/>
              <a:t>.</a:t>
            </a:r>
          </a:p>
          <a:p>
            <a:r>
              <a:rPr lang="en-US" dirty="0"/>
              <a:t>This development is not new in the public sphere, but on the contrary old and familiar to the preferences of the authorities.</a:t>
            </a:r>
            <a:endParaRPr lang="el-GR" dirty="0"/>
          </a:p>
        </p:txBody>
      </p:sp>
    </p:spTree>
    <p:extLst>
      <p:ext uri="{BB962C8B-B14F-4D97-AF65-F5344CB8AC3E}">
        <p14:creationId xmlns:p14="http://schemas.microsoft.com/office/powerpoint/2010/main" val="31931098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Ultimately, the recipient of all these reasons for the crises will be confronted not only with the existing and objective problems, but also with the need to rationalize the feeling of fear, as well as to commit to healthy and liberal democracies that invest in the trust and creativity of citizens.</a:t>
            </a:r>
            <a:endParaRPr lang="el-GR" dirty="0"/>
          </a:p>
        </p:txBody>
      </p:sp>
    </p:spTree>
    <p:extLst>
      <p:ext uri="{BB962C8B-B14F-4D97-AF65-F5344CB8AC3E}">
        <p14:creationId xmlns:p14="http://schemas.microsoft.com/office/powerpoint/2010/main" val="27649200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846C7C-A54C-78CC-216B-0441E0EB71F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7CC4B84-AAE2-BA4C-EA4A-24E202FDEBF4}"/>
              </a:ext>
            </a:extLst>
          </p:cNvPr>
          <p:cNvSpPr>
            <a:spLocks noGrp="1"/>
          </p:cNvSpPr>
          <p:nvPr>
            <p:ph idx="1"/>
          </p:nvPr>
        </p:nvSpPr>
        <p:spPr/>
        <p:txBody>
          <a:bodyPr/>
          <a:lstStyle/>
          <a:p>
            <a:pPr marL="0" indent="0">
              <a:buNone/>
            </a:pPr>
            <a:br>
              <a:rPr lang="en-US" dirty="0"/>
            </a:br>
            <a:r>
              <a:rPr lang="en-US" dirty="0"/>
              <a:t>In conclusion, periods of crisis often affect education, cultural production, and the use of language in public discourse. </a:t>
            </a:r>
            <a:endParaRPr lang="el-GR" dirty="0"/>
          </a:p>
          <a:p>
            <a:pPr marL="0" indent="0">
              <a:buNone/>
            </a:pPr>
            <a:r>
              <a:rPr lang="en-US" dirty="0"/>
              <a:t>When societies are under pressure, linguistic expression may become simplified or influenced by foreign elements, as the need for rapid communication prevails over linguistic accuracy. </a:t>
            </a:r>
            <a:endParaRPr lang="el-GR" dirty="0"/>
          </a:p>
          <a:p>
            <a:pPr marL="0" indent="0">
              <a:buNone/>
            </a:pPr>
            <a:r>
              <a:rPr lang="en-US" dirty="0"/>
              <a:t>At the same time, migration and the mobility of populations create a multilingual environment in which the Greek language is called to coexist and adapt.</a:t>
            </a:r>
            <a:endParaRPr lang="el-GR" dirty="0"/>
          </a:p>
        </p:txBody>
      </p:sp>
    </p:spTree>
    <p:extLst>
      <p:ext uri="{BB962C8B-B14F-4D97-AF65-F5344CB8AC3E}">
        <p14:creationId xmlns:p14="http://schemas.microsoft.com/office/powerpoint/2010/main" val="29255894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FAA93F-50E2-EEBB-9C24-BC18FF89558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79AFD42-DA82-AA9C-173B-7ECE73BC1332}"/>
              </a:ext>
            </a:extLst>
          </p:cNvPr>
          <p:cNvSpPr>
            <a:spLocks noGrp="1"/>
          </p:cNvSpPr>
          <p:nvPr>
            <p:ph idx="1"/>
          </p:nvPr>
        </p:nvSpPr>
        <p:spPr/>
        <p:txBody>
          <a:bodyPr/>
          <a:lstStyle/>
          <a:p>
            <a:pPr marL="0" indent="0">
              <a:buNone/>
            </a:pPr>
            <a:br>
              <a:rPr lang="en-US" dirty="0"/>
            </a:br>
            <a:r>
              <a:rPr lang="en-US" dirty="0"/>
              <a:t>The role of digital technology is particularly important. </a:t>
            </a:r>
            <a:endParaRPr lang="el-GR" dirty="0"/>
          </a:p>
          <a:p>
            <a:pPr marL="0" indent="0">
              <a:buNone/>
            </a:pPr>
            <a:r>
              <a:rPr lang="en-US" dirty="0"/>
              <a:t>The internet, social media, and digital platforms have changed the way people write and communicate. </a:t>
            </a:r>
            <a:endParaRPr lang="el-GR" dirty="0"/>
          </a:p>
          <a:p>
            <a:pPr marL="0" indent="0">
              <a:buNone/>
            </a:pPr>
            <a:r>
              <a:rPr lang="en-US" dirty="0"/>
              <a:t>The use of Latin characters to represent Greek words (the so-called “</a:t>
            </a:r>
            <a:r>
              <a:rPr lang="en-US" dirty="0" err="1"/>
              <a:t>greeklish</a:t>
            </a:r>
            <a:r>
              <a:rPr lang="en-US" dirty="0"/>
              <a:t>”) was for many years a characteristic example of this change.</a:t>
            </a:r>
            <a:endParaRPr lang="el-GR" dirty="0"/>
          </a:p>
          <a:p>
            <a:pPr marL="0" indent="0">
              <a:buNone/>
            </a:pPr>
            <a:r>
              <a:rPr lang="en-US" dirty="0"/>
              <a:t>Although it facilitated communication in the early years of the internet, it also raised concerns about the deterioration of spelling and linguistic education.</a:t>
            </a:r>
            <a:endParaRPr lang="el-GR" dirty="0"/>
          </a:p>
        </p:txBody>
      </p:sp>
    </p:spTree>
    <p:extLst>
      <p:ext uri="{BB962C8B-B14F-4D97-AF65-F5344CB8AC3E}">
        <p14:creationId xmlns:p14="http://schemas.microsoft.com/office/powerpoint/2010/main" val="3983451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0C1CC8-AD8C-FF4F-C70C-3FE021CE4F3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B038EA3-559D-C81A-FBFE-185F637FA48D}"/>
              </a:ext>
            </a:extLst>
          </p:cNvPr>
          <p:cNvSpPr>
            <a:spLocks noGrp="1"/>
          </p:cNvSpPr>
          <p:nvPr>
            <p:ph idx="1"/>
          </p:nvPr>
        </p:nvSpPr>
        <p:spPr/>
        <p:txBody>
          <a:bodyPr/>
          <a:lstStyle/>
          <a:p>
            <a:pPr marL="0" indent="0">
              <a:buNone/>
            </a:pPr>
            <a:br>
              <a:rPr lang="en-US" dirty="0"/>
            </a:br>
            <a:r>
              <a:rPr lang="en-US" dirty="0"/>
              <a:t>At the same time, however, the digital era also offers significant opportunities. </a:t>
            </a:r>
            <a:endParaRPr lang="el-GR" dirty="0"/>
          </a:p>
          <a:p>
            <a:pPr marL="0" indent="0">
              <a:buNone/>
            </a:pPr>
            <a:r>
              <a:rPr lang="en-US" dirty="0"/>
              <a:t>The Greek language now has digital dictionaries, electronic libraries, educational platforms, and artificial intelligence tools that contribute to its dissemination and study. </a:t>
            </a:r>
            <a:endParaRPr lang="el-GR" dirty="0"/>
          </a:p>
          <a:p>
            <a:pPr marL="0" indent="0">
              <a:buNone/>
            </a:pPr>
            <a:r>
              <a:rPr lang="en-US" dirty="0"/>
              <a:t>The presence of Greek on the internet is constantly increasing, allowing new generations, as well as the Greek diaspora, to maintain contact with their language and culture.</a:t>
            </a:r>
            <a:endParaRPr lang="el-GR" dirty="0"/>
          </a:p>
        </p:txBody>
      </p:sp>
    </p:spTree>
    <p:extLst>
      <p:ext uri="{BB962C8B-B14F-4D97-AF65-F5344CB8AC3E}">
        <p14:creationId xmlns:p14="http://schemas.microsoft.com/office/powerpoint/2010/main" val="37031175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57CE4C-D007-26F2-833F-B5B1F1111D5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BBE7625-004B-87BE-A351-42B0565FE76C}"/>
              </a:ext>
            </a:extLst>
          </p:cNvPr>
          <p:cNvSpPr>
            <a:spLocks noGrp="1"/>
          </p:cNvSpPr>
          <p:nvPr>
            <p:ph idx="1"/>
          </p:nvPr>
        </p:nvSpPr>
        <p:spPr/>
        <p:txBody>
          <a:bodyPr/>
          <a:lstStyle/>
          <a:p>
            <a:pPr marL="0" indent="0">
              <a:buNone/>
            </a:pPr>
            <a:br>
              <a:rPr lang="en-US" dirty="0"/>
            </a:br>
            <a:r>
              <a:rPr lang="en-US" dirty="0"/>
              <a:t>Therefore, the Greek language is currently in a period of transition. Despite the challenges created by crises and globalization, it remains a dynamic and evolving system of communication. </a:t>
            </a:r>
            <a:endParaRPr lang="el-GR" dirty="0"/>
          </a:p>
          <a:p>
            <a:pPr marL="0" indent="0">
              <a:buNone/>
            </a:pPr>
            <a:r>
              <a:rPr lang="en-US" dirty="0"/>
              <a:t>Its protection and cultivation depend mainly on education, the conscious use of the language by its speakers, and the use of new technologies for the benefit of linguistic development. </a:t>
            </a:r>
            <a:endParaRPr lang="el-GR" dirty="0"/>
          </a:p>
          <a:p>
            <a:pPr marL="0" indent="0">
              <a:buNone/>
            </a:pPr>
            <a:r>
              <a:rPr lang="en-US" dirty="0"/>
              <a:t>In this way, the Greek language can not only survive but also continue to evolve creatively within the digital world.</a:t>
            </a:r>
            <a:endParaRPr lang="el-GR" dirty="0"/>
          </a:p>
        </p:txBody>
      </p:sp>
    </p:spTree>
    <p:extLst>
      <p:ext uri="{BB962C8B-B14F-4D97-AF65-F5344CB8AC3E}">
        <p14:creationId xmlns:p14="http://schemas.microsoft.com/office/powerpoint/2010/main" val="36032989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74D14E-B383-487F-8AC5-3A0EC487857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7E84F06-26B5-B4CD-B2F3-CEB0768254CC}"/>
              </a:ext>
            </a:extLst>
          </p:cNvPr>
          <p:cNvSpPr>
            <a:spLocks noGrp="1"/>
          </p:cNvSpPr>
          <p:nvPr>
            <p:ph idx="1"/>
          </p:nvPr>
        </p:nvSpPr>
        <p:spPr/>
        <p:txBody>
          <a:bodyPr/>
          <a:lstStyle/>
          <a:p>
            <a:pPr marL="0" indent="0">
              <a:buNone/>
            </a:pPr>
            <a:br>
              <a:rPr lang="en-US" dirty="0"/>
            </a:br>
            <a:r>
              <a:rPr lang="en-US" dirty="0"/>
              <a:t>Within this framework, the role of education in cultivating students’ critical thinking and linguistic awareness is particularly important. </a:t>
            </a:r>
            <a:endParaRPr lang="el-GR" dirty="0"/>
          </a:p>
          <a:p>
            <a:pPr marL="0" indent="0">
              <a:buNone/>
            </a:pPr>
            <a:r>
              <a:rPr lang="en-US" dirty="0"/>
              <a:t>Educational institutions must strengthen the teaching of the Greek language not only as a tool of communication but also as a means of understanding the world. </a:t>
            </a:r>
            <a:endParaRPr lang="el-GR" dirty="0"/>
          </a:p>
          <a:p>
            <a:pPr marL="0" indent="0">
              <a:buNone/>
            </a:pPr>
            <a:r>
              <a:rPr lang="en-US" dirty="0"/>
              <a:t>It is necessary to encourage text analysis, discussion, and argumentation in the classroom so that students learn to evaluate information and form well-supported opinions.</a:t>
            </a:r>
            <a:endParaRPr lang="el-GR" dirty="0"/>
          </a:p>
        </p:txBody>
      </p:sp>
    </p:spTree>
    <p:extLst>
      <p:ext uri="{BB962C8B-B14F-4D97-AF65-F5344CB8AC3E}">
        <p14:creationId xmlns:p14="http://schemas.microsoft.com/office/powerpoint/2010/main" val="2874984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335D4F-4BA7-8412-29C9-EC992AE3CFC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7F210D2-DEE4-A0E1-015F-35312C46AA03}"/>
              </a:ext>
            </a:extLst>
          </p:cNvPr>
          <p:cNvSpPr>
            <a:spLocks noGrp="1"/>
          </p:cNvSpPr>
          <p:nvPr>
            <p:ph idx="1"/>
          </p:nvPr>
        </p:nvSpPr>
        <p:spPr>
          <a:xfrm>
            <a:off x="838200" y="1894636"/>
            <a:ext cx="10515600" cy="4351338"/>
          </a:xfrm>
        </p:spPr>
        <p:txBody>
          <a:bodyPr/>
          <a:lstStyle/>
          <a:p>
            <a:pPr marL="0" indent="0">
              <a:buNone/>
            </a:pPr>
            <a:br>
              <a:rPr lang="en-US" dirty="0"/>
            </a:br>
            <a:r>
              <a:rPr lang="en-US" dirty="0"/>
              <a:t>At the same time, education must creatively utilize digital technologies. </a:t>
            </a:r>
            <a:endParaRPr lang="el-GR" dirty="0"/>
          </a:p>
          <a:p>
            <a:pPr marL="0" indent="0">
              <a:buNone/>
            </a:pPr>
            <a:endParaRPr lang="el-GR" dirty="0"/>
          </a:p>
          <a:p>
            <a:pPr marL="0" indent="0">
              <a:buNone/>
            </a:pPr>
            <a:r>
              <a:rPr lang="en-US" dirty="0"/>
              <a:t>Students need to be trained in the responsible use of the internet, in recognizing reliable sources, and in understanding the mechanisms that influence digital information. </a:t>
            </a:r>
            <a:endParaRPr lang="el-GR" dirty="0"/>
          </a:p>
          <a:p>
            <a:pPr marL="0" indent="0">
              <a:buNone/>
            </a:pPr>
            <a:endParaRPr lang="el-GR" dirty="0"/>
          </a:p>
          <a:p>
            <a:pPr marL="0" indent="0">
              <a:buNone/>
            </a:pPr>
            <a:r>
              <a:rPr lang="en-US" dirty="0"/>
              <a:t>In this way, technology will not simply be a tool of communication but also a means of developing critical thinking.</a:t>
            </a:r>
            <a:endParaRPr lang="el-GR" dirty="0"/>
          </a:p>
        </p:txBody>
      </p:sp>
    </p:spTree>
    <p:extLst>
      <p:ext uri="{BB962C8B-B14F-4D97-AF65-F5344CB8AC3E}">
        <p14:creationId xmlns:p14="http://schemas.microsoft.com/office/powerpoint/2010/main" val="7836290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0C17F-5686-3DF3-DC42-9C6D61294E3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071A9B9-4646-5CDE-5264-C697E975C8E8}"/>
              </a:ext>
            </a:extLst>
          </p:cNvPr>
          <p:cNvSpPr>
            <a:spLocks noGrp="1"/>
          </p:cNvSpPr>
          <p:nvPr>
            <p:ph idx="1"/>
          </p:nvPr>
        </p:nvSpPr>
        <p:spPr/>
        <p:txBody>
          <a:bodyPr/>
          <a:lstStyle/>
          <a:p>
            <a:pPr marL="0" indent="0">
              <a:buNone/>
            </a:pPr>
            <a:r>
              <a:rPr lang="en-US" dirty="0"/>
              <a:t>Finally, teachers and educational institutions can strengthen activities such as creative writing, discussions, reading programs, and interdisciplinary projects. </a:t>
            </a:r>
            <a:endParaRPr lang="el-GR" dirty="0"/>
          </a:p>
          <a:p>
            <a:pPr marL="0" indent="0">
              <a:buNone/>
            </a:pPr>
            <a:endParaRPr lang="el-GR" dirty="0"/>
          </a:p>
          <a:p>
            <a:pPr marL="0" indent="0">
              <a:buNone/>
            </a:pPr>
            <a:r>
              <a:rPr lang="en-US" dirty="0"/>
              <a:t>Through such practices, students cultivate their linguistic ability, learn to express themselves clearly, and develop the ability to think critically in the face of the challenges of modern society. </a:t>
            </a:r>
            <a:endParaRPr lang="el-GR" dirty="0"/>
          </a:p>
        </p:txBody>
      </p:sp>
    </p:spTree>
    <p:extLst>
      <p:ext uri="{BB962C8B-B14F-4D97-AF65-F5344CB8AC3E}">
        <p14:creationId xmlns:p14="http://schemas.microsoft.com/office/powerpoint/2010/main" val="6549069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4" name="Rectangle 1"/>
          <p:cNvSpPr>
            <a:spLocks noGrp="1" noChangeArrowheads="1"/>
          </p:cNvSpPr>
          <p:nvPr>
            <p:ph idx="1"/>
          </p:nvPr>
        </p:nvSpPr>
        <p:spPr bwMode="auto">
          <a:xfrm>
            <a:off x="1316054" y="1993054"/>
            <a:ext cx="10804159" cy="401648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4572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BIBLIOGRAPHY</a:t>
            </a:r>
            <a:endPar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Tsitsanoudis</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Mallidis</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N. &amp; A.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Stavropoulos</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(2022). “The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construction</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of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social</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consent</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to</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restrictive</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measures</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due</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to</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the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pandemic</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endParaRPr kumimoji="0" lang="en-US"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dirty="0">
                <a:solidFill>
                  <a:srgbClr val="1F1F1F"/>
                </a:solidFill>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An</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approach</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based</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on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reports</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on the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topic</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of lockdown in Greece on the Internet”.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Aegean Working Papers in Ethnographic Linguistics,</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3, 112–131. </a:t>
            </a: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dirty="0">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See also: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hlinkClick r:id="rId2"/>
              </a:rPr>
              <a:t>https://ejournals.epublishing.ekt.gr/index.php/awpel/article/view/</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(in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greek</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Hanson, S.  2018. “The discursive micro-politics of blame avoidance: unpacking the language of government blame games”.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hlinkClick r:id="rId3"/>
              </a:rPr>
              <a:t>Policy Sciences</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(51): 545–564.</a:t>
            </a:r>
            <a:endPar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Ryan, W. 1971.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Blaming the victim</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New</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York</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Pantheon</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Books.</a:t>
            </a:r>
            <a:endPar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Newmark, P. (1988).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 textbook of Translation.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London: Prentice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ch.</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13: “The Translation of Neologisms”, 140-150.</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endParaRPr kumimoji="0" lang="en-US"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dirty="0">
                <a:solidFill>
                  <a:srgbClr val="1F1F1F"/>
                </a:solidFill>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Accessible</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at</a:t>
            </a:r>
            <a:r>
              <a:rPr kumimoji="0" lang="en-US"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hlinkClick r:id="rId4"/>
              </a:rPr>
              <a:t>http://ilts.ir/Content/ilts.ir/Page/142/ContentImage/A%20Textbook%20of%20Translation%20by%20Peter%20Newmark%20%281%29.pdf</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l-GR" altLang="el-GR" sz="1200" b="1" i="0" u="none" strike="noStrike" cap="none" normalizeH="0" baseline="0" dirty="0" err="1">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retrieved</a:t>
            </a:r>
            <a:r>
              <a:rPr kumimoji="0" lang="el-GR" altLang="el-GR" sz="1200" b="1" i="0" u="none" strike="noStrike" cap="none" normalizeH="0" baseline="0" dirty="0">
                <a:ln>
                  <a:noFill/>
                </a:ln>
                <a:solidFill>
                  <a:srgbClr val="1F1F1F"/>
                </a:solidFill>
                <a:effectLst/>
                <a:latin typeface="Garamond" panose="02020404030301010803" pitchFamily="18" charset="0"/>
                <a:ea typeface="ADLaM Display" panose="020F0502020204030204" pitchFamily="2" charset="0"/>
                <a:cs typeface="ADLaM Display" panose="020F0502020204030204" pitchFamily="2" charset="0"/>
              </a:rPr>
              <a:t>: 10-05-2017].</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Tsitsanoudis</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Mallidis</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N. (2022b).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Greek Media Discourse from the reconstitution of democracy to the Memorandums of Understanding</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dirty="0">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Hellenic Studies Monograph Series.  Center for Hellenic Studies, Trustees for Harvard University, Washington, D.C. </a:t>
            </a: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dirty="0">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Distributed by Harvard University Press, Cambridge, Massachusetts and London. </a:t>
            </a:r>
            <a:endPar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Prevelakis, </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Ν</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&amp; </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Ν</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Tsitsanoudis</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Mallidis</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(2022).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Fear language/Pho</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β</a:t>
            </a:r>
            <a:r>
              <a:rPr kumimoji="0" lang="en-US"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oglossa</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Bilingual</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edition</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None/>
              <a:tabLst/>
            </a:pPr>
            <a:r>
              <a:rPr lang="en-US" altLang="el-GR" sz="1200" b="1" dirty="0">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Athens: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Kastaniotis</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(in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greek</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None/>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Chomsky, N. &amp; D. Barsamian (1997). </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The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manipulation</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of the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masses</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Interviews</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with</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David</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Barsamian</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endPar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None/>
              <a:tabLst/>
            </a:pP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Translated</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by</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Th</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Voulgaridis</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Athens</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Scripta (in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greek</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p>
          <a:p>
            <a:pPr marL="0" marR="0" lvl="0" indent="0" algn="just" defTabSz="914400" rtl="0" eaLnBrk="0" fontAlgn="base" latinLnBrk="0" hangingPunct="0">
              <a:lnSpc>
                <a:spcPct val="100000"/>
              </a:lnSpc>
              <a:spcBef>
                <a:spcPct val="0"/>
              </a:spcBef>
              <a:spcAft>
                <a:spcPct val="0"/>
              </a:spcAft>
              <a:buClrTx/>
              <a:buSzTx/>
              <a:buNone/>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Chomsky, N. (2006).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Two</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hours</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of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clarity</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Conversations</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by</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Noam</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Chomsky</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with</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Denis</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Rober</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and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Veronica</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1"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Zarachowicz</a:t>
            </a:r>
            <a:r>
              <a:rPr kumimoji="0" lang="el-GR"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endPar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just" defTabSz="914400" rtl="0" eaLnBrk="0" fontAlgn="base" latinLnBrk="0" hangingPunct="0">
              <a:lnSpc>
                <a:spcPct val="100000"/>
              </a:lnSpc>
              <a:spcBef>
                <a:spcPct val="0"/>
              </a:spcBef>
              <a:spcAft>
                <a:spcPct val="0"/>
              </a:spcAft>
              <a:buClrTx/>
              <a:buSzTx/>
              <a:buNone/>
              <a:tabLst/>
            </a:pP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Athens</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A.A.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Livanis</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l-GR"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Publishing</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House</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(in </a:t>
            </a:r>
            <a:r>
              <a:rPr kumimoji="0" lang="en-US" altLang="el-GR" sz="1200" b="1" i="0" u="none" strike="noStrike" cap="none" normalizeH="0" baseline="0" dirty="0" err="1">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greek</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a:t>
            </a: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Wardle, C. &amp; H. Derakhshan (2017). </a:t>
            </a:r>
            <a:r>
              <a:rPr kumimoji="0" lang="en-US" altLang="el-GR" sz="1200" b="1" i="1"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Information Disorder.</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Council of Europe, DGI.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Στο</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hlinkClick r:id="rId5"/>
              </a:rPr>
              <a:t>https://rm.coe.int/information-disorder-toward-an-interdisciplinary-framework-for-</a:t>
            </a:r>
            <a:r>
              <a:rPr kumimoji="0" lang="en-US"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rPr>
              <a:t> research/168076277c.</a:t>
            </a:r>
            <a:endParaRPr kumimoji="0" lang="el-GR" altLang="el-GR" sz="1200" b="1" i="0" u="none" strike="noStrike" cap="none" normalizeH="0" baseline="0" dirty="0">
              <a:ln>
                <a:noFill/>
              </a:ln>
              <a:solidFill>
                <a:schemeClr val="tx1"/>
              </a:solidFill>
              <a:effectLst/>
              <a:latin typeface="Garamond" panose="02020404030301010803" pitchFamily="18" charset="0"/>
              <a:ea typeface="ADLaM Display" panose="020F0502020204030204" pitchFamily="2" charset="0"/>
              <a:cs typeface="ADLaM Display" panose="020F0502020204030204"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39539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The interpretation of the mechanisms language shape reality, illuminates the ways in which the production of the necessary political and social consent is promoted, with the important mediating role of the media. </a:t>
            </a:r>
            <a:endParaRPr lang="el-GR" dirty="0"/>
          </a:p>
          <a:p>
            <a:r>
              <a:rPr lang="en-US" dirty="0"/>
              <a:t>Of course, the extent to which the recipients of public discourses respond to, or comply with the various recommendations of experts, is also of considerable interest, if we resort to the pandemic crisis and the two periods of measures that served to contain the pandemic wave.</a:t>
            </a:r>
            <a:endParaRPr lang="el-GR" dirty="0"/>
          </a:p>
          <a:p>
            <a:endParaRPr lang="el-GR" dirty="0"/>
          </a:p>
        </p:txBody>
      </p:sp>
    </p:spTree>
    <p:extLst>
      <p:ext uri="{BB962C8B-B14F-4D97-AF65-F5344CB8AC3E}">
        <p14:creationId xmlns:p14="http://schemas.microsoft.com/office/powerpoint/2010/main" val="52605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lnSpcReduction="20000"/>
          </a:bodyPr>
          <a:lstStyle/>
          <a:p>
            <a:pPr marL="0" indent="0">
              <a:buNone/>
            </a:pPr>
            <a:r>
              <a:rPr lang="en-US" b="1" dirty="0"/>
              <a:t>In this presentation we analyze</a:t>
            </a:r>
            <a:r>
              <a:rPr lang="el-GR" b="1" dirty="0"/>
              <a:t>:</a:t>
            </a:r>
            <a:endParaRPr lang="en-US" b="1" dirty="0"/>
          </a:p>
          <a:p>
            <a:pPr algn="just"/>
            <a:r>
              <a:rPr lang="en-US" dirty="0"/>
              <a:t>the rebaptism of the contents of familiar words for the purpose of manipulation and the role of neologisms as tools for the deconstruction of power, </a:t>
            </a:r>
          </a:p>
          <a:p>
            <a:pPr algn="just"/>
            <a:r>
              <a:rPr lang="en-US" dirty="0"/>
              <a:t>the role of the language of fear or </a:t>
            </a:r>
            <a:r>
              <a:rPr lang="en-US" i="1" dirty="0"/>
              <a:t>‘</a:t>
            </a:r>
            <a:r>
              <a:rPr lang="el-GR" i="1" dirty="0" err="1"/>
              <a:t>φοβογλώσσα</a:t>
            </a:r>
            <a:r>
              <a:rPr lang="en-US" i="1" dirty="0"/>
              <a:t>’</a:t>
            </a:r>
            <a:r>
              <a:rPr lang="en-US" dirty="0"/>
              <a:t> as we have named it, even creating a (visual) neologism, </a:t>
            </a:r>
          </a:p>
          <a:p>
            <a:pPr algn="just"/>
            <a:r>
              <a:rPr lang="en-US" dirty="0"/>
              <a:t>the importance of the vocabularies of crises and the vocabularies in waiting, as we call them, </a:t>
            </a:r>
          </a:p>
          <a:p>
            <a:pPr algn="just"/>
            <a:r>
              <a:rPr lang="en-US" dirty="0"/>
              <a:t>the concept of individual responsibility and its use for the guilt of the victim, </a:t>
            </a:r>
          </a:p>
          <a:p>
            <a:pPr algn="just"/>
            <a:r>
              <a:rPr lang="en-US" dirty="0"/>
              <a:t>the desired rationalization of fear and devotion to relationships of trust as an antidote to the means of imposition and domination.</a:t>
            </a:r>
            <a:endParaRPr lang="el-GR" dirty="0"/>
          </a:p>
          <a:p>
            <a:endParaRPr lang="el-GR" dirty="0"/>
          </a:p>
        </p:txBody>
      </p:sp>
    </p:spTree>
    <p:extLst>
      <p:ext uri="{BB962C8B-B14F-4D97-AF65-F5344CB8AC3E}">
        <p14:creationId xmlns:p14="http://schemas.microsoft.com/office/powerpoint/2010/main" val="3402849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lnSpcReduction="20000"/>
          </a:bodyPr>
          <a:lstStyle/>
          <a:p>
            <a:pPr marL="0" indent="0">
              <a:buNone/>
            </a:pPr>
            <a:r>
              <a:rPr lang="en-US" b="1" dirty="0"/>
              <a:t>The rebaptism of concepts and meanings in times of crisis and the role of neologisms</a:t>
            </a:r>
            <a:endParaRPr lang="el-GR" dirty="0"/>
          </a:p>
          <a:p>
            <a:r>
              <a:rPr lang="en-US" dirty="0"/>
              <a:t>In times of crisis, as happened with the pandemic crisis and before it, especially for Greece, during the economic/memorandum crisis, the phenomenon is observed</a:t>
            </a:r>
          </a:p>
          <a:p>
            <a:pPr marL="0" indent="0">
              <a:buNone/>
            </a:pPr>
            <a:r>
              <a:rPr lang="en-US" dirty="0"/>
              <a:t>-on the one hand that the meanings of known and familiar words change overnight and</a:t>
            </a:r>
          </a:p>
          <a:p>
            <a:pPr marL="0" indent="0">
              <a:buNone/>
            </a:pPr>
            <a:r>
              <a:rPr lang="en-US" dirty="0"/>
              <a:t>-on the other hand that neologisms appear</a:t>
            </a:r>
            <a:r>
              <a:rPr lang="el-GR" dirty="0"/>
              <a:t>. </a:t>
            </a:r>
          </a:p>
          <a:p>
            <a:r>
              <a:rPr lang="el-GR" dirty="0"/>
              <a:t>Α</a:t>
            </a:r>
            <a:r>
              <a:rPr lang="en-US" dirty="0"/>
              <a:t>t several moments in modern history, neologisms emerge as tools for the deconstruction of power or for the expression of criticism on the part of citizens and as vehicles for responding to the oppression and domination that the lower and middle classes of society are experiencing.</a:t>
            </a:r>
            <a:endParaRPr lang="el-GR" dirty="0"/>
          </a:p>
        </p:txBody>
      </p:sp>
    </p:spTree>
    <p:extLst>
      <p:ext uri="{BB962C8B-B14F-4D97-AF65-F5344CB8AC3E}">
        <p14:creationId xmlns:p14="http://schemas.microsoft.com/office/powerpoint/2010/main" val="2698116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t>Inventive terms and unexpected morphemes were developed to dismantle the concepts of subordination and lack of independence. </a:t>
            </a:r>
          </a:p>
          <a:p>
            <a:r>
              <a:rPr lang="en-US" dirty="0"/>
              <a:t>The inability of the ruled to resist imposition in any other way, and the need for self-authority led to the production of new lexical units that responded to the violent changes of concepts and terms.</a:t>
            </a:r>
            <a:endParaRPr lang="el-GR" dirty="0"/>
          </a:p>
          <a:p>
            <a:endParaRPr lang="el-GR" dirty="0"/>
          </a:p>
        </p:txBody>
      </p:sp>
    </p:spTree>
    <p:extLst>
      <p:ext uri="{BB962C8B-B14F-4D97-AF65-F5344CB8AC3E}">
        <p14:creationId xmlns:p14="http://schemas.microsoft.com/office/powerpoint/2010/main" val="321881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n-US" b="1" dirty="0"/>
              <a:t>As we have argued in our recent research</a:t>
            </a:r>
            <a:r>
              <a:rPr lang="el-GR" b="1" dirty="0"/>
              <a:t>:</a:t>
            </a:r>
          </a:p>
          <a:p>
            <a:r>
              <a:rPr lang="en-US" dirty="0"/>
              <a:t>For the semantic change of a familiar sound sequence, the consent of the community was not asked by the authorities.</a:t>
            </a:r>
          </a:p>
          <a:p>
            <a:r>
              <a:rPr lang="en-US" dirty="0"/>
              <a:t>With the same freedom, but with a playful or mocking mood, those who are under the power, mobilized creativity and imagination,  invented innovative units</a:t>
            </a:r>
            <a:r>
              <a:rPr lang="el-GR" dirty="0"/>
              <a:t> </a:t>
            </a:r>
            <a:r>
              <a:rPr lang="en-US" dirty="0"/>
              <a:t>and experimented with language and especially with its low varieties.</a:t>
            </a:r>
            <a:endParaRPr lang="el-GR" dirty="0"/>
          </a:p>
        </p:txBody>
      </p:sp>
    </p:spTree>
    <p:extLst>
      <p:ext uri="{BB962C8B-B14F-4D97-AF65-F5344CB8AC3E}">
        <p14:creationId xmlns:p14="http://schemas.microsoft.com/office/powerpoint/2010/main" val="1217283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n-US" dirty="0"/>
              <a:t>The element of emotion played an important role. </a:t>
            </a:r>
          </a:p>
          <a:p>
            <a:r>
              <a:rPr lang="en-US" dirty="0"/>
              <a:t>Among the emotions that were captured were those of insecurity, disgust and dissatisfaction with the policies implemented. </a:t>
            </a:r>
          </a:p>
          <a:p>
            <a:r>
              <a:rPr lang="en-US" dirty="0"/>
              <a:t>Cliché words were rare, as elements of established linguistic codes dominated, with imaginative compositions.</a:t>
            </a:r>
          </a:p>
          <a:p>
            <a:r>
              <a:rPr lang="en-US" dirty="0"/>
              <a:t>The verbal fragments that exist in the research tank, are inexhaustible, especially if the material comes from social media.</a:t>
            </a:r>
          </a:p>
        </p:txBody>
      </p:sp>
    </p:spTree>
    <p:extLst>
      <p:ext uri="{BB962C8B-B14F-4D97-AF65-F5344CB8AC3E}">
        <p14:creationId xmlns:p14="http://schemas.microsoft.com/office/powerpoint/2010/main" val="974376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TotalTime>
  <Words>3254</Words>
  <Application>Microsoft Office PowerPoint</Application>
  <PresentationFormat>Ευρεία οθόνη</PresentationFormat>
  <Paragraphs>152</Paragraphs>
  <Slides>39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39</vt:i4>
      </vt:variant>
    </vt:vector>
  </HeadingPairs>
  <TitlesOfParts>
    <vt:vector size="44" baseType="lpstr">
      <vt:lpstr>Arial</vt:lpstr>
      <vt:lpstr>Calibri</vt:lpstr>
      <vt:lpstr>Calibri Light</vt:lpstr>
      <vt:lpstr>Garamond</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Ris</dc:creator>
  <cp:lastModifiedBy>ΝΙΚΟΛΕΤΤΑ ΤΣΙΤΣΑΝΟΥΔΗ (ΜΑΛΛΙΔΗ)</cp:lastModifiedBy>
  <cp:revision>398</cp:revision>
  <dcterms:created xsi:type="dcterms:W3CDTF">2018-10-04T17:54:16Z</dcterms:created>
  <dcterms:modified xsi:type="dcterms:W3CDTF">2026-03-11T17:37:48Z</dcterms:modified>
</cp:coreProperties>
</file>